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notesSlides/notesSlide6.xml" ContentType="application/vnd.openxmlformats-officedocument.presentationml.notesSlide+xml"/>
  <Override PartName="/ppt/ink/ink3.xml" ContentType="application/inkml+xml"/>
  <Override PartName="/ppt/ink/ink4.xml" ContentType="application/inkml+xml"/>
  <Override PartName="/ppt/notesSlides/notesSlide7.xml" ContentType="application/vnd.openxmlformats-officedocument.presentationml.notesSlide+xml"/>
  <Override PartName="/ppt/ink/ink5.xml" ContentType="application/inkml+xml"/>
  <Override PartName="/ppt/ink/ink6.xml" ContentType="application/inkml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0" r:id="rId4"/>
    <p:sldId id="261" r:id="rId5"/>
    <p:sldId id="264" r:id="rId6"/>
    <p:sldId id="263" r:id="rId7"/>
    <p:sldId id="266" r:id="rId8"/>
    <p:sldId id="265" r:id="rId9"/>
    <p:sldId id="258" r:id="rId10"/>
  </p:sldIdLst>
  <p:sldSz cx="6858000" cy="9144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00CC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284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4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2" units="1/cm"/>
          <inkml:channelProperty channel="Y" name="resolution" value="32" units="1/cm"/>
        </inkml:channelProperties>
      </inkml:inkSource>
      <inkml:timestamp xml:id="ts0" timeString="2010-11-10T14:57:35.862"/>
    </inkml:context>
    <inkml:brush xml:id="br0">
      <inkml:brushProperty name="width" value="0.05292" units="cm"/>
      <inkml:brushProperty name="height" value="0.05292" units="cm"/>
      <inkml:brushProperty name="color" value="#7030A0"/>
      <inkml:brushProperty name="fitToCurve" value="1"/>
    </inkml:brush>
  </inkml:definitions>
  <inkml:trace contextRef="#ctx0" brushRef="#br0">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2" units="1/cm"/>
          <inkml:channelProperty channel="Y" name="resolution" value="32" units="1/cm"/>
        </inkml:channelProperties>
      </inkml:inkSource>
      <inkml:timestamp xml:id="ts0" timeString="2010-11-10T14:57:37.956"/>
    </inkml:context>
    <inkml:brush xml:id="br0">
      <inkml:brushProperty name="width" value="0.05292" units="cm"/>
      <inkml:brushProperty name="height" value="0.05292" units="cm"/>
      <inkml:brushProperty name="color" value="#7030A0"/>
      <inkml:brushProperty name="fitToCurve" value="1"/>
    </inkml:brush>
  </inkml:definitions>
  <inkml:trace contextRef="#ctx0" brushRef="#br0">2714 6547,'0'0,"33"0,-33-33,0 33,33 0,-33-33,0 0,0 33,0 0,0-33,0 33,33-33,-33 33,0-33,0 0,0 33,0-33,0 33,0-33,0 0,0 33,0-33,0 33,0 0,0-33,0 33,0-33,0 0,0 33,0-34,0 34,0-33,0 0,0 33,0-33,0 33,0-33,0 0,0 0,0 0,0 0,0 0,0 0,0 0,0-33,0 66,0-67,0 67,33-33,-33 0,0 0,0 33,0-33,0 33,0-33,33 33,-33-33,0 0,0 33,0-33,0 33,0-33,0 0,33 33,-33 0,0-33,34 33,-34-33,0 0,0 0,33 33,-33-67,0 67,0-33,0 33,0-33,0 0,0 0,33 33,-33 0,0-33,0 0,0 0,0 33,0-33,33 0,-33 33,0-33,0 33,0-33,0 0,0 0,0 33,0-67,0 67,0-33,0 0,0 0,0 0,0 33,0-33,0 0,0-33,-33 66,33-33,0 33,0 0,0-33,0 33,0-33,-33 0,33 33,0-33,0 33,0-33,0-1,0 34,0-33,0 33,0-33,0 0,0 33,0-33,0 0,33 0,-33 33,33-33,-33 0,0 0,0 33,0-33,0 0,33 0,-33 0,0 33,0-67,0 34,33 0,-33-33,0 0,0 66,33-66,-33 0,0 0,0 33,0-34,0 1,0 0,0 33,0-33,0 0,0 33,0 0,0-33,0 0,0 32,0-32,0 0,0 0,0 33,0-33,0 0,0-33,0 65,0-65,0 66,0-66,0 33,0 0,0 0,0 33,0-100,0 67,0-33,0 66,33-66,-33 33,33-34,0 67,-33-66,0 33,33-66,-33 66,34-1,-34 1,33 0,-33 0,0 33,0 0,0 0,0 0,0-33,33 66,-33-33,0 0,0-1</inkml:trace>
  <inkml:trace contextRef="#ctx0" brushRef="#br0" timeOffset="4515">3144 4068,'0'0,"0"0,0 0,0 33,0-33,0 0,0 33,0-33,0 33,0 0,-33-33,33 0,0 33,0-33,0 33,-33 0,33-33,-33 33,33-33,0 33,0-33,0 33,0 0,0-33,-33 33,33-33,0 33,0 0,0-33,0 34,0-34,0 33,0-33,0 0,0 33,0 0,0-33,0 33,0-33,0 33,0 0,0-33,-33 33,33-33,0 33,0-33,0 33,0 0,0-33,0 33,0-33,-33 33,33-33,0 33,0 0,0-33,0 33,-34-33,34 34,0-1,0-33,0 33,0-33,0 33,0-33,0 33,0 0,0-33,0 33,-33-33,33 33,0 0,0-33,0 33,0-33,0 0,0 33,0-33,0 33,0 0,0-33,0 33,-33-33,33 33,0 1,0-1,0-33,0 33,0 0,0-33,0 33,-33 33,33-66,0 33,0 0,0 0,0-33,-33 33,33-33,0 33,0 0,0-33,0 33,0-33,0 33,0 1,0-34,-33 33,33-33,0 33,0-33,0 33,0 0,0-33,-33 33,33-33,0 33,0 0,0-33,0 33,0-33,0 33,0-33,0 33,0 0,0-33,0 33,-33-33,33 0,0 33,0 0,0-33,0 33,0-33,0 34,0-34,0 66,0-66,0 33,-33-33,33 33,0 0,0-33,0 33,0-33,0 0,0 33,0 0,0-33,0 33,0-33,-33 33,33-33,0 33,0 0,0-33,-33 33,33-33,0 33,0 1,0-34,0 33,0-33,0 33,0-33,0 33,0 0,0-33,0 33,-34-33,34 0,0 33,0 0,0-33,0 33,0-33,0 33,0-33,0 0,0 33,0 0,0-33,-33 33,33-33,0 33,0-33,-33 0,33 33,0 1,0-34,0 0,0 33,0-33,-33 33,33 0,0-33,0 0,0 33,0-33,0 33,-33-33,33 0,0 33,0 0,0-33,0 33,-33-33,33 33,-33 0,33-33,0 33,0-33,0 33,-33-33,33 0,0 33,0-33,0 33,0-33,-33 34,33-34,-33 0,33 33,0 0,0-33,0 33,0-33,-33 33,33-33,0 33,0 0,0-33,-34 33,34-33,0 33,-33 0,33-33,-33 33,33-33,-33 33,33-33,0 33,-33 0,33-33,-33 33,33-33,-33 0,33 33,0 1,-33-34,33 33,0-33,0 0,-33 33,0-33,33 33,-33-33,-1 33,1-33,33 0,-33 0,33 0,-33 0,0 0,33 33,0-33,-33 0,33 0,0 0,-33 0,33 0,0 0,-33 0,33-33,-33 33,33 0,0 0,0-33,-33 0,33 33,0 0,0-33,-34 33,1 0,33-33,0 33,0-34,-33 34,33 0,0 0,-33 0,33-33,0 33,0 0,-33 0,0-33,33 33,0 0,-33 0,33-33,0 33,0-33,-33 33,0 0,33-33,0 33,0 0,-33-33,33 0,0 33,0 0,0-33,-33 33,33 0,0-33,-34 33,34-33,0 0,0 33,-33-33,33 33,0-33,0 0,-33 33,33-33,0 33,0 0,0-34,0 34,-33 0,33-33,0 0,0 33,0-33,0 33,-33 0,33-33,0 0,-33 33,33 0,0-33,0 33,0-33,0 33,-33-33,33 0,0 33,0-33,0 33,0-33,-33 33,33-33,-33 0,33 33,0-33,0-1,0 34,0 0,0-33,-33 33,33 0,0-33,0 33,0-33,0 0,0 33,0 0,0-33,0 33,0-33,-33 33,33-33,0 33,0 0,0-33,0 33,0-33,0 33,0-33,0 0,-34 33,34 0,0-33,0 33,0-33,0 33,0-33,-33 33,33-34,0 34,0-33,0 33,0-33,0 0,0 33,0-33,0 33,0-33,0 33,0-33,0 0,0 33,0-33,0 33,-33 0,33-33,0 0,0 33,0-33,0 33,0 0,0-33,0 33,0-33,0 0,0 33,0-34,-33 34,33-66,0 66,-33-33,33 33,0-33,0 0,0 33,0-33,0 33,0 0,0-33,0 33,0-33,0 0,0 33,0-33,0 33,0-33,0 0,0 33,0-33,0 33,0-33,0 33,0-33,0-1,0 34,0-33,0 33,0-33,0 0,0 33,0-33,0 33,0-33,0 33,0-33,0 0,0 33,0-33,0 33,0-33,0 0,0 33,0-33,0 33,0-33,0 33,0-33,0 0,0 33,0-34,0 34,0-33,0 0,0 33,0-33,0 33,0-33,-33 33,33-66,0 66,0-33,0 33,0-33,0 0,0 0,0 33,0-33,0 0,0 0,0 33,0-33,0-1,0 34,0-33,0 0,0 0,0 33,0-33,0 33,0-33,0 33,0-33,0 0,0 0,0 33,0-33,0 0,0 33,0-33,0 33,0-33,0 0,0 33,0-33,0 0,0 33,0-34,0 1,0 33,0-33,0 33,0-33,0 0,0 33,0-33,0 33,0-33,0 33,0-33,0 0,0 33,0-33,0 33,0-33,0 0,0 0,0 33,0-33,0 0,0-1,0 34,0-33,0 0,0 0,0-33,0 33,-33 0,33 0,0 0,0 0,-33-33,33 66,0-66,0 32,0 1,0-33,-33 33,33 0,-33-33,33 33,0 0,-33-33,33 66,0-66,0-1,0 34,0 0,0-33,-34 66,34-66,0 33,-33 0,33 0,0-33,0 66,0-66,0 33,-33 0,33-1,0 1,0 0,0-33,0 33,0 0,-33-33,33 66,0-66,0 66,-33-33,33 0,0-33,0 32,0 1,0 0,-33-33,33 33,0 0,-33-33,33 33,0 0,0-33,0 33,0 0,0-1,-33 34,33-66,0 33,0 0,-33 33,33-33,0 0,0 0,0 0,0 33,0-33,0 0,0 0,-33 33,33 0,0-33,0 33,0-33,0 0,0 33,0-33,0 33,0-34,0 1,0 33,0-33,0 33,0-33,0 33,0-33,0 0,0 0,0 33,0-33,0 0,0 33,0-33,0 33,0-33,0 0,0 33,-33-33,33 33,0-33,0 33,-34-33,34-1,0 34,0-33,0 33,0-33,0 0,0 33,0-33,0 33,0-33,0 33,-33-33,33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2" units="1/cm"/>
          <inkml:channelProperty channel="Y" name="resolution" value="32" units="1/cm"/>
        </inkml:channelProperties>
      </inkml:inkSource>
      <inkml:timestamp xml:id="ts0" timeString="2010-11-10T14:57:35.862"/>
    </inkml:context>
    <inkml:brush xml:id="br0">
      <inkml:brushProperty name="width" value="0.05292" units="cm"/>
      <inkml:brushProperty name="height" value="0.05292" units="cm"/>
      <inkml:brushProperty name="color" value="#7030A0"/>
      <inkml:brushProperty name="fitToCurve" value="1"/>
    </inkml:brush>
  </inkml:definitions>
  <inkml:trace contextRef="#ctx0" brushRef="#br0">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2" units="1/cm"/>
          <inkml:channelProperty channel="Y" name="resolution" value="32" units="1/cm"/>
        </inkml:channelProperties>
      </inkml:inkSource>
      <inkml:timestamp xml:id="ts0" timeString="2010-11-10T21:45:11.624"/>
    </inkml:context>
    <inkml:brush xml:id="br0">
      <inkml:brushProperty name="width" value="0.05292" units="cm"/>
      <inkml:brushProperty name="height" value="0.05292" units="cm"/>
      <inkml:brushProperty name="color" value="#7030A0"/>
      <inkml:brushProperty name="fitToCurve" value="1"/>
    </inkml:brush>
  </inkml:definitions>
  <inkml:trace contextRef="#ctx0" brushRef="#br0">4564 0,'0'0,"-33"0,33 33,-33 0,33-33,-33 0,33 0,-33 33,0-33,33 0,-34 33,34-33,0 33,-33-33,0 0,33 0,0 33,-33-33,33 0,0 33,-33-33,33 0,-33 0,33 33,-33-33,33 33,-33-33,33 33,-33-33,0 0,33 33,-33 0,33-33,0 0,-33 0,0 33,33-33,-34 0,34 34,-33-34,33 33,0-33,-33 0,0 33,33-33,0 0,-33 0,33 33,0-33,-33 0,0 0,33 0,-33 0,33 33,0-33,-33 0,33 33,0-33,0 0,-33 0,33 33,-33-33,33 0,-33 33,33 0,-33-33,0 0,33 33,0-33,-34 0,34 33,-33-33,33 0,-33 33,0 0,33-33,-33 0,33 33,-33-33,0 34,33-1,0-33,-33 33,33-33,0 0,0 33,-33-33,33 33,-33 0,33-33,-33 33,33-33,-33 33,33 0,-33-33,0 33,33-33,-34 0,34 33,0-33,0 0,-33 66,0-66,33 33,-33 1,33-1,-66 0,66 0,-33-33,33 33,-33 0,0 0,33-33,0 33,-33-33,33 33,0 0,-33-33,0 33,33-33,0 33,-33-33,33 0,0 33,0 1,-67-1,67 0,-33-33,33 33,0-33,-33 33,33-33,-33 0,33 33,0 0,0-33,-33 0,33 33,-33 0,0 0,33-33,0 33,-33-33,33 33,0-33,0 33,-33-33,0 33,33 1,-33-1,33-33,0 33,-33-33,33 33,0 0,-33-33,33 0,-34 33,34-33,0 0,-33 33,33-33,0 33,-33 0,33-33,-33 33,33-33,-33 33,33 0,0-33,-33 0,33 33,0-33,-33 67,0-67,33 33,0-33,0 0,-33 33,33-33,0 0,0 33,0 0,0-33,-33 33,0-33,33 33,0-33,0 33,0-33,-33 0,33 33,0-33,0 33,0 0,-33 0,33-33,-33 67,33-34,-34 0,34 0,0-33,0 33,0 0,-33-33,0 33,33-33,0 33,0-33,0 33,0 0,0-33,-33 33,33-33,0 33,0 0,0-33,-33 33,33 1,-33-1,33 0,0-33,0 33,-33-33,33 33,0 0,0-33,0 33,0 0,-33-33,0 33,33 0,0 0,0-33,0 33,0-33,-33 33,33 0,0-33,0 34,-33-1,33 0,0-33,0 33,-33-33,33 33,0 0,0 0,-33-33,33 33,0-33,0 33,0 0,0 33,-34-66,34 33,0-33,0 33,0-33,0 34,0-1,0-33,0 33,0-33,-33 33,0-33,33 33,0-33,0 33,0-33,0 33,-33-33,33 33,0 0,0-33,0 0,0 33,-33 0,33 0,-33-33,33 33,0 1,0-1,0-33,0 33,0-33,0 66,0-33,-33-33,33 33,0 0,0 0,0 0,-33 0,33 0,0 0,-33-33,33 33,0-33,-33 34,33-34,0 66,-33-66,33 33,0 0,0-33,0 33,-33-33,33 33,-33 0,33 0,0 0,0 0,-33 0,33-33,0 33,-34 0,34 1,-33-1,33 0,-33 0,33 0,-33 33,33-66,-33 66,33-33,0 0,-33 0,0-33,33 33,0 1,-33-1,33-33,-33 66,33-66,0 33,0-33,0 33,-33 0,33 0,-33-33,33 33,0 0,0 0,0-33,-33 33,33-33,-33 66,33-66,0 67,-33-34,33 0,-34-33,34 33,0 0,-33 0,0 33,0-33,0 0,33-33,0 33,-33-33,33 33,-33 0,33 1,-33-1,33 33,0-66,-33 33,0-33,33 0,0 0,0-33,0 0</inkml:trace>
  <inkml:trace contextRef="#ctx0" brushRef="#br0" timeOffset="7171">4299 231,'33'0,"-33"-33,0 33,33 0,1 0,-34 0,0 0,33 0,-33-33,0 33,33 0,-33 0,0 0,33 0,0 0,-33 0,33 0,-33 0,33 0,0 0,-33 0,33 0,-33 0,33 0,-33 0,33 0,0 0,-33 0,33 0,-33 0,33 0,1 0,-34 0,33 0,-33 0,33 0,-33 33,0-33,33 0,-33 33,33-33,-33 0,0 33,33-33,-33 33,0-33,0 33,33-33,-33 33,0-33,33 33,0-33,-33 33,0-33,0 34,33-34,-33 33,33-33,-33 33,33 0,-33-33,33 33,-33-33,0 0,0 33,33-33,-33 33,34 0,-34-33,33 33,-33-33,33 33,-33 0,0-33,33 33,0-33,-33 66,33-66,-33 34,33-1,0 0,-33-33,33 33,-33 0,33 0,0 0,-33-33,33 33,-33 0,0-33,33 33,-33-33,33 33,-33 0,34-33,-34 33,33 0,-33 1,33-34,-33 0,33 33,-33 0,0-33,0 33,33-33,0 33,-33-33,0 33,33 0,-33-33,0 33,33-33,-33 0,0 33,33 0,-33-33,33 33,-33 0,33 0,-33-33,33 34,0-1,-33 0,34-33,-34 66,66-66,-33 66,-33-33,33 0,-33 0,33-33,0 66,-33-66,33 66,-33-66,33 34,-33-1,33 0,-33 0,33 0,0 0,-33-33,0 66,33-66,-33 33,0-33,0 33,33 0,1 0,-34-33,0 66,33-66,0 67,-33-67,0 33,33 0,-33 0,33 0,-33-33,33 33,-33 0,0 33,33-66,-33 33,0 0,0 0,33-33,-33 34,33-1,-33 0,0 33,33-66,-33 33,33 0,-33 0,33-33,-33 66,0-66,0 33,33-33,-33 66,33-66,-33 33,0 1,34-1,-34 33,0-33,33 0,-33 0,33-33,-33 66,0-66,33 33,-33-33,0 0,33 33,-33 0,0-33,33 33,-33-33,0 33,0-33,33 67,-33-67,0 33,33 0,-33-33,33 33,-33-33,0 66,33-33,-33 0,33 0,-33-33,0 66,33-66,-33 33,33 34,1-67,-34 33,0 0,33 33,-33-33,33 0,-33 33,33-33,0 33,-33-33,33 1,-33 32,0-66,33 66,-33-66,0 33,0 0,33 0,0 0,-33 33,33-33,0 33,-33-66,33 67,0-1,-33-33,0 0,33 0,-33 0,34 33,-34-66,33 33,0 33,-33-33,33 34,0-34,-33 33,33 0,0 0,0-33,0 66,0-65,0 32,0 0,0 0,-33-33,33 0,1 33,-34-33,33 33,-33-32,33-1,-33 33,66 0,-66-33,33 66,0-66,0 33,-33-66,33 67,-33-34,0 0,33 0,-33-33,0 33,0-33,0 0,0 0,-33-33,0-33,0-34,0 67</inkml:trace>
  <inkml:trace contextRef="#ctx0" brushRef="#br0" timeOffset="12546">5788 1190,'0'0,"0"0,-34 0,34-33,0 33,0-33,-33 33,33-33,0 33,0 0,0-33,0 33,-33-33,33 0,0 33,-33 0,33-33,0 33,-33 0,33-33,0 33,0 0,-33 0,33-34,-33 1,33 33,0-33,-33 33,33 0,0-33,0 0,-33 33,33 0,0 0,0-33,-33 33,33-33,-33 33,33 0,0 0,0-33,-33 0,33 33,-33-33,33 33,-33 0,33-33,0 33,0 0,-34-33,34 0,0 33,0-33,-33 33,33 0,0 0,0-34,-33 1,0 33,33 0,0 0,0-33,-33 33,33 0,-33-33,0 33,33-33,-33 33,33-33,0 33,0 0,-33 0,33 0,0-33,-33 33,33 0,-33 0,33-33,-33 33,33-33,0 33,0 0,-33 0,33-33,-33 33,33 0,0 0,-34-33,34 33,0 0,-33 0,33 0,0-33,-33 33,0-33,33 33,-33 0,33 0,-33 0,0 0,33 0,-33 0,33 0,-33 0,33 0,-33 0,0 0,33 0,-33 0,33 0,0 0,0 33,-33-33,33 0,-33 0,33 0,0 33,-34-33,34 0,0 0,-33 0,33 33,0-33,-33 0,33 33,-33-33,33 0,0 33,-33-33,33 0,0 0,-33 0,33 33,-33-33,33 0,0 33,-33-33,33 33,0-33,-33 0,33 33,-33-33,0 33,33-33,0 0,-33 33,33-33,-33 33,33-33,0 0,-34 34,34-34,-33 33,33 0,0-33,-33 0,33 33,0-33,0 0,0 33,-33-33,0 0,33 33,0 0,0-33,-33 0,33 33,0-33,0 0,-33 33,33-33,-33 33,33 0,0-33,-33 0,33 0,-33 0,33 0,-33 0,0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2" units="1/cm"/>
          <inkml:channelProperty channel="Y" name="resolution" value="32" units="1/cm"/>
        </inkml:channelProperties>
      </inkml:inkSource>
      <inkml:timestamp xml:id="ts0" timeString="2010-11-10T14:57:35.862"/>
    </inkml:context>
    <inkml:brush xml:id="br0">
      <inkml:brushProperty name="width" value="0.05292" units="cm"/>
      <inkml:brushProperty name="height" value="0.05292" units="cm"/>
      <inkml:brushProperty name="color" value="#7030A0"/>
      <inkml:brushProperty name="fitToCurve" value="1"/>
    </inkml:brush>
  </inkml:definitions>
  <inkml:trace contextRef="#ctx0" brushRef="#br0">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2" units="1/cm"/>
          <inkml:channelProperty channel="Y" name="resolution" value="32" units="1/cm"/>
        </inkml:channelProperties>
      </inkml:inkSource>
      <inkml:timestamp xml:id="ts0" timeString="2010-11-10T22:14:43.401"/>
    </inkml:context>
    <inkml:brush xml:id="br0">
      <inkml:brushProperty name="width" value="0.05292" units="cm"/>
      <inkml:brushProperty name="height" value="0.05292" units="cm"/>
      <inkml:brushProperty name="color" value="#7030A0"/>
      <inkml:brushProperty name="fitToCurve" value="1"/>
    </inkml:brush>
  </inkml:definitions>
  <inkml:trace contextRef="#ctx0" brushRef="#br0">1125 3566,'0'0,"0"0,0 0,0 0,0 33,33 0,-33-33,0 33,0 0,33 0,-33-33,0 34,33 32,0-66,-33 33,33 0,-33 0,33 0,-33 0,0 0,33 0,-33-33,33 33,-33 0,0 0,33 0,-33-33,33 33,0 0,-33 0,33 0,-33 0,34 0,-1-33,-33 33,33 0,-33 0,0-33,33 0,-33 33,33-33,-33 33,0-33,33 0,-33 33,0-33,0 33,33-33,-33 33,0-33,33 33,0 0,-33-33,0 33,33-33,-33 33,33-33,-33 33,33 0,-33-33,0 0,33 33,-33-33,0 33,0 0,33-33,-33 0,0 33,33-33,0 33,-33-33,0 33,34 1,-34-34,0 33,33-33,-33 33,0 0,33 0,0 0,-33 0,33-33,0 66,-33-66,33 33,-33 0,33-33,-33 33,33 0,-33 0,0-33,66 33,-66-33,0 33,33 0,-33-33,33 33,-33-33,33 33,-33 0,33-33,-33 0,0 0,33 0,-33 33,34-33,-34 0,0 0,33 0,-33 33,33-33,0 33,-33-33,0 33,33-33,33 0,-66 33,0-33,33 0,-33 33,33-33,-33 33,33-33,-33 0,0 0,33 0,-33 33,0-33,33 0,0 33,-33-33,33 33,-33-33,0 0,33 0,-33 33,33-33,1 0,-34 0,33 0,-33 0,33 0,0 0,-33 33,0-33,33 0,-33 0,33 0,-33 0,0 0,33 0,0 0,-33 0,33 0,-33 33,33-33,-33 0,33 0,0 0,-33 33,33-33,-33 0,33 0,0 0,-33 0,33 0,-33 0,34 0,-34 0,33 0,0 0,-33 0,33 0,-33 0,66 0,-66 0,33 0,-33 0,33 0,0 0,-33 0,33 0,-33 0,33 0,-33-33,0 33,33 0,-33 0,33 0,-33-33,0 33,33 0,-33-33,33 33,1 0,-34-33,33 0,-33 33,33 0,-33-33,0 33,33 0,0 0,-33-33,33 0,-33 33,33-33,0 33,-33 0,33-33,-33 33,0 0,33 0,-33-33,33 33,-33-33,33 33,-33 0,0-33,33 33,-33 0,33-33,0 33,-33-33,33 33,-33 0,0-33,34 33,-1 0,-33-33,33 33,-33 0,0-33,66 0,-66 33,0 0,33 0,-33-33,33 33,0 0,-33-33,0 0,33 33,-33 0,33-33,0 33,-33 0,33-33,-33 0,33 33,-33 0,33-33,0 33,-33-33,33 33,-33-33,34 0,-1 33,-33-33,33 33,-33-66,33 66,-33-33,33 33,-33-34,33 1,-33 33,33-66,0 66,-33-33,0 33,33-33,-33 33,0 0,0-33,0 0,33 33,-33 0,0-33,33 33,-33-33,33 0,-33 33,33-33,-33 33,33-33,0 0,-33 0,0 33,33-33,-33 0,67-33,-34 33,-33 0,33-66,0 99,0-66,0-33,0 66,-33-33,66-33,-66 66,66-33,-33 0,-33-34,33 67,0-33,0 0,-33 33,34-33,-1 0,-33 33,0-33,33 33,0 33,-33-66,0 0,33 33,-33-33,33 33,-33 0,33-33,-33 66,33-33,-33-33,33 66,0-66,-33 33,0 0,33 0,0 0,-33-33,0 33,33 0,-33-1,0 34,33-66,-33 66,33-66,-33 66,0-33,34 0,-34 0,33 0,-33 33,33-33,-33 0,0 0,0 33,33-33,-33 0,0 33,0-33</inkml:trace>
  <inkml:trace contextRef="#ctx0" brushRef="#br0" timeOffset="20078">1191 3698,'0'0,"0"-33,0 33,0 0,0-33,0 33,0-33,-33 33,33-33,0 33,0-33,-33 33,33 0,0 0,0-33,-33 33,33 0,0-33,-33 33,33-33,0 33,-34 0,34-33,0 33,-33-33,33 0,-33 33,33 0,0-33,-33 33,33-33,-33 0,0 0,33 33,-33-33,33 0,-33 0,0 33,33-66,0 66,-33-33,33 33,-33-33,33 0,-33 33,33-33,-33 33,33-33,0 0,0 0,-33 0,0 0,33 0,0 0,-33 0,-1-33,34 33,0-66,-33 99,0-33,33-67,0 67,-33 0,0 0,33 0,0-33,-33 33,33 0,0-33,-33 0,33 66,0-66,0 0,0 33,-33-33,33 0,0 0,-33 33,33-66,-33 33,33-33,0 66,-33-66,33-1,-33 1,33 0,-33 0,33 33,0-33,0 33,-33 0,0-33,33 33,-33 0,33 0,0 33,0 0,0 0,0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43125" y="685800"/>
            <a:ext cx="25717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51B9DDE-11CF-4278-819F-9979FD6DF1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6538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309912D-EFB7-4F0A-BFC2-07CA84DC6018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B164AF9-4EEB-40FD-875B-6FA16E559318}" type="slidenum">
              <a:rPr lang="en-US" smtClean="0"/>
              <a:pPr eaLnBrk="1" hangingPunct="1"/>
              <a:t>2</a:t>
            </a:fld>
            <a:endParaRPr lang="en-US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7DB54F0-AFE9-45DA-9BA8-30A6ACF888B6}" type="slidenum">
              <a:rPr lang="en-US" smtClean="0"/>
              <a:pPr eaLnBrk="1" hangingPunct="1"/>
              <a:t>3</a:t>
            </a:fld>
            <a:endParaRPr lang="en-US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286D0C-4CF2-41E3-AF87-7AB239167427}" type="slidenum">
              <a:rPr lang="en-US" smtClean="0"/>
              <a:pPr eaLnBrk="1" hangingPunct="1"/>
              <a:t>4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3DE8DEA-AACB-4DB1-9E7F-D7305C5D24F7}" type="slidenum">
              <a:rPr lang="en-US" smtClean="0"/>
              <a:pPr eaLnBrk="1" hangingPunct="1"/>
              <a:t>6</a:t>
            </a:fld>
            <a:endParaRPr lang="en-US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EE90F55-B0C9-4EB4-B8CD-6F8AAC8DACB6}" type="slidenum">
              <a:rPr lang="en-US" smtClean="0"/>
              <a:pPr eaLnBrk="1" hangingPunct="1"/>
              <a:t>7</a:t>
            </a:fld>
            <a:endParaRPr lang="en-US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0EC5B66-DEE2-43D1-9947-4C05F20B03DC}" type="slidenum">
              <a:rPr lang="en-US" smtClean="0"/>
              <a:pPr eaLnBrk="1" hangingPunct="1"/>
              <a:t>8</a:t>
            </a:fld>
            <a:endParaRPr lang="en-US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890E360-21BA-4F3C-9789-D9F7E6CA5A4C}" type="slidenum">
              <a:rPr lang="en-US" smtClean="0"/>
              <a:pPr eaLnBrk="1" hangingPunct="1"/>
              <a:t>9</a:t>
            </a:fld>
            <a:endParaRPr lang="en-US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2C4666-CC98-47E6-9F4D-AC3C40DABC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269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0B660-83CD-4607-A780-9A8AE2E251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607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B7546-3D75-4A1B-9BE9-7DE8643B6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32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7B4A7-4EED-4BAD-926A-B6FDD17A09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626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D905E4-4DA2-42E1-AB58-0B88653770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45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A30D6-7E10-4119-A239-4A04B783E4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023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35B1A-4E63-44FA-B7EF-A6437A1842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373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08EBF1-E2F6-4940-9784-28FF7A6D28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141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B197D-AF97-4F79-8CF6-477CC279C0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632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0AB7ED-5B0F-4823-888E-7D9B86FD96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678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9A7248-5BFE-4506-A0A6-A2F112F0A8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7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B1035DB-15AB-4712-A189-1B085E79F8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slide" Target="slide4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image" Target="../media/image8.wmf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5.wmf"/><Relationship Id="rId12" Type="http://schemas.openxmlformats.org/officeDocument/2006/relationships/oleObject" Target="../embeddings/oleObject8.bin"/><Relationship Id="rId17" Type="http://schemas.openxmlformats.org/officeDocument/2006/relationships/image" Target="../media/image10.wmf"/><Relationship Id="rId2" Type="http://schemas.openxmlformats.org/officeDocument/2006/relationships/slideLayout" Target="../slideLayouts/slideLayout4.xml"/><Relationship Id="rId16" Type="http://schemas.openxmlformats.org/officeDocument/2006/relationships/oleObject" Target="../embeddings/oleObject10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7.wmf"/><Relationship Id="rId5" Type="http://schemas.openxmlformats.org/officeDocument/2006/relationships/image" Target="../media/image4.wmf"/><Relationship Id="rId15" Type="http://schemas.openxmlformats.org/officeDocument/2006/relationships/image" Target="../media/image9.wmf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4.bin"/><Relationship Id="rId9" Type="http://schemas.openxmlformats.org/officeDocument/2006/relationships/image" Target="../media/image6.wmf"/><Relationship Id="rId14" Type="http://schemas.openxmlformats.org/officeDocument/2006/relationships/oleObject" Target="../embeddings/oleObject9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1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3.wmf"/><Relationship Id="rId12" Type="http://schemas.openxmlformats.org/officeDocument/2006/relationships/image" Target="../media/image16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4.bin"/><Relationship Id="rId11" Type="http://schemas.openxmlformats.org/officeDocument/2006/relationships/customXml" Target="../ink/ink2.xml"/><Relationship Id="rId5" Type="http://schemas.openxmlformats.org/officeDocument/2006/relationships/image" Target="../media/image4.wmf"/><Relationship Id="rId10" Type="http://schemas.openxmlformats.org/officeDocument/2006/relationships/image" Target="../media/image15.emf"/><Relationship Id="rId4" Type="http://schemas.openxmlformats.org/officeDocument/2006/relationships/oleObject" Target="../embeddings/oleObject13.bin"/><Relationship Id="rId9" Type="http://schemas.openxmlformats.org/officeDocument/2006/relationships/customXml" Target="../ink/ink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16.bin"/><Relationship Id="rId12" Type="http://schemas.openxmlformats.org/officeDocument/2006/relationships/image" Target="../media/image20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5.wmf"/><Relationship Id="rId11" Type="http://schemas.openxmlformats.org/officeDocument/2006/relationships/customXml" Target="../ink/ink4.xml"/><Relationship Id="rId5" Type="http://schemas.openxmlformats.org/officeDocument/2006/relationships/oleObject" Target="../embeddings/oleObject15.bin"/><Relationship Id="rId10" Type="http://schemas.openxmlformats.org/officeDocument/2006/relationships/image" Target="../media/image15.emf"/><Relationship Id="rId4" Type="http://schemas.openxmlformats.org/officeDocument/2006/relationships/image" Target="../media/image17.png"/><Relationship Id="rId9" Type="http://schemas.openxmlformats.org/officeDocument/2006/relationships/customXml" Target="../ink/ink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3.wmf"/><Relationship Id="rId12" Type="http://schemas.openxmlformats.org/officeDocument/2006/relationships/image" Target="../media/image19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8.bin"/><Relationship Id="rId11" Type="http://schemas.openxmlformats.org/officeDocument/2006/relationships/customXml" Target="../ink/ink6.xml"/><Relationship Id="rId5" Type="http://schemas.openxmlformats.org/officeDocument/2006/relationships/image" Target="../media/image18.wmf"/><Relationship Id="rId10" Type="http://schemas.openxmlformats.org/officeDocument/2006/relationships/image" Target="../media/image22.emf"/><Relationship Id="rId4" Type="http://schemas.openxmlformats.org/officeDocument/2006/relationships/oleObject" Target="../embeddings/oleObject17.bin"/><Relationship Id="rId9" Type="http://schemas.openxmlformats.org/officeDocument/2006/relationships/customXml" Target="../ink/ink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slide" Target="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1.png"/><Relationship Id="rId5" Type="http://schemas.openxmlformats.org/officeDocument/2006/relationships/image" Target="../media/image20.wmf"/><Relationship Id="rId4" Type="http://schemas.openxmlformats.org/officeDocument/2006/relationships/oleObject" Target="../embeddings/oleObject1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Chapter 5</a:t>
            </a:r>
            <a:br>
              <a:rPr lang="en-US" smtClean="0"/>
            </a:br>
            <a:r>
              <a:rPr lang="en-US" smtClean="0"/>
              <a:t>Section 1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Graphing Quadratic Functions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2C4666-CC98-47E6-9F4D-AC3C40DABC0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2362200"/>
            <a:ext cx="6858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sz="2400">
                <a:solidFill>
                  <a:srgbClr val="0000CC"/>
                </a:solidFill>
              </a:rPr>
              <a:t>Parabola</a:t>
            </a:r>
            <a:r>
              <a:rPr lang="en-US" sz="2400"/>
              <a:t> The U-shaped graph of a quadratic function is called a parabola.</a:t>
            </a: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0" y="3657600"/>
            <a:ext cx="6400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sz="2400">
                <a:solidFill>
                  <a:srgbClr val="0000CC"/>
                </a:solidFill>
                <a:hlinkClick r:id="rId4" action="ppaction://hlinksldjump"/>
              </a:rPr>
              <a:t>Vertex</a:t>
            </a:r>
            <a:r>
              <a:rPr lang="en-US" sz="2400">
                <a:hlinkClick r:id="rId4" action="ppaction://hlinksldjump"/>
              </a:rPr>
              <a:t> of a parabola </a:t>
            </a:r>
            <a:r>
              <a:rPr lang="en-US" sz="2400"/>
              <a:t>The lowest or highest point on the graph of a quadratic function</a:t>
            </a: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0" y="4572000"/>
            <a:ext cx="68580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sz="2400">
                <a:solidFill>
                  <a:srgbClr val="0000CC"/>
                </a:solidFill>
                <a:hlinkClick r:id="rId5" action="ppaction://hlinksldjump"/>
              </a:rPr>
              <a:t>Axis of symmetry of a parabola</a:t>
            </a:r>
            <a:r>
              <a:rPr lang="en-US" sz="2400">
                <a:hlinkClick r:id="rId5" action="ppaction://hlinksldjump"/>
              </a:rPr>
              <a:t> </a:t>
            </a:r>
            <a:r>
              <a:rPr lang="en-US" sz="2400"/>
              <a:t>The vertical line passing through the vertex on the graph of a quadratic function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0" y="6019800"/>
            <a:ext cx="6775450" cy="457200"/>
            <a:chOff x="0" y="3792"/>
            <a:chExt cx="4268" cy="288"/>
          </a:xfrm>
        </p:grpSpPr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0" y="3792"/>
              <a:ext cx="426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>
                  <a:solidFill>
                    <a:srgbClr val="0000CC"/>
                  </a:solidFill>
                </a:rPr>
                <a:t>Standard form</a:t>
              </a:r>
              <a:r>
                <a:rPr lang="en-US" sz="2400"/>
                <a:t> The form </a:t>
              </a:r>
              <a:r>
                <a:rPr lang="en-US" sz="2400" i="1"/>
                <a:t>y=ax</a:t>
              </a:r>
              <a:r>
                <a:rPr lang="en-US" sz="2400" baseline="30000"/>
                <a:t>2</a:t>
              </a:r>
              <a:r>
                <a:rPr lang="en-US" sz="2400"/>
                <a:t> +</a:t>
              </a:r>
              <a:r>
                <a:rPr lang="en-US" sz="2400" i="1"/>
                <a:t>bx+c </a:t>
              </a:r>
              <a:r>
                <a:rPr lang="en-US" sz="2400"/>
                <a:t>where </a:t>
              </a:r>
              <a:r>
                <a:rPr lang="en-US" sz="2400" i="1"/>
                <a:t>a  </a:t>
              </a:r>
              <a:r>
                <a:rPr lang="en-US" sz="2400"/>
                <a:t> 0</a:t>
              </a:r>
            </a:p>
          </p:txBody>
        </p:sp>
        <p:graphicFrame>
          <p:nvGraphicFramePr>
            <p:cNvPr id="1027" name="Object 9"/>
            <p:cNvGraphicFramePr>
              <a:graphicFrameLocks noChangeAspect="1"/>
            </p:cNvGraphicFramePr>
            <p:nvPr/>
          </p:nvGraphicFramePr>
          <p:xfrm>
            <a:off x="3888" y="3840"/>
            <a:ext cx="240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6" name="Equation" r:id="rId6" imgW="139680" imgH="139680" progId="Equation.3">
                    <p:embed/>
                  </p:oleObj>
                </mc:Choice>
                <mc:Fallback>
                  <p:oleObj name="Equation" r:id="rId6" imgW="139680" imgH="139680" progId="Equation.3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88" y="3840"/>
                          <a:ext cx="240" cy="2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032" name="Group 16"/>
          <p:cNvGrpSpPr>
            <a:grpSpLocks/>
          </p:cNvGrpSpPr>
          <p:nvPr/>
        </p:nvGrpSpPr>
        <p:grpSpPr bwMode="auto">
          <a:xfrm>
            <a:off x="0" y="381000"/>
            <a:ext cx="6858000" cy="1828800"/>
            <a:chOff x="0" y="240"/>
            <a:chExt cx="4320" cy="1152"/>
          </a:xfrm>
        </p:grpSpPr>
        <p:sp>
          <p:nvSpPr>
            <p:cNvPr id="1034" name="Rectangle 4"/>
            <p:cNvSpPr>
              <a:spLocks noChangeArrowheads="1"/>
            </p:cNvSpPr>
            <p:nvPr/>
          </p:nvSpPr>
          <p:spPr bwMode="auto">
            <a:xfrm>
              <a:off x="0" y="240"/>
              <a:ext cx="4320" cy="1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3200"/>
                <a:t>VOCABULARY</a:t>
              </a:r>
            </a:p>
            <a:p>
              <a:endParaRPr lang="en-US" sz="3200"/>
            </a:p>
            <a:p>
              <a:pPr algn="l"/>
              <a:r>
                <a:rPr lang="en-US" sz="2400">
                  <a:solidFill>
                    <a:srgbClr val="0000CC"/>
                  </a:solidFill>
                </a:rPr>
                <a:t>Quadratic function</a:t>
              </a:r>
              <a:r>
                <a:rPr lang="en-US" sz="2400"/>
                <a:t> A function that can be written in the form </a:t>
              </a:r>
              <a:r>
                <a:rPr lang="en-US" sz="2400" i="1"/>
                <a:t>y=ax</a:t>
              </a:r>
              <a:r>
                <a:rPr lang="en-US" sz="2400" baseline="30000"/>
                <a:t>2</a:t>
              </a:r>
              <a:r>
                <a:rPr lang="en-US" sz="2400"/>
                <a:t>+</a:t>
              </a:r>
              <a:r>
                <a:rPr lang="en-US" sz="2400" i="1"/>
                <a:t>bx+c </a:t>
              </a:r>
              <a:r>
                <a:rPr lang="en-US" sz="2400"/>
                <a:t>where </a:t>
              </a:r>
              <a:r>
                <a:rPr lang="en-US" sz="2400" i="1"/>
                <a:t>a </a:t>
              </a:r>
              <a:r>
                <a:rPr lang="en-US" sz="2400"/>
                <a:t>   0</a:t>
              </a:r>
            </a:p>
          </p:txBody>
        </p:sp>
        <p:graphicFrame>
          <p:nvGraphicFramePr>
            <p:cNvPr id="1026" name="Object 15"/>
            <p:cNvGraphicFramePr>
              <a:graphicFrameLocks noChangeAspect="1"/>
            </p:cNvGraphicFramePr>
            <p:nvPr/>
          </p:nvGraphicFramePr>
          <p:xfrm>
            <a:off x="2736" y="1152"/>
            <a:ext cx="240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7" name="Equation" r:id="rId8" imgW="139680" imgH="139680" progId="Equation.3">
                    <p:embed/>
                  </p:oleObj>
                </mc:Choice>
                <mc:Fallback>
                  <p:oleObj name="Equation" r:id="rId8" imgW="139680" imgH="139680" progId="Equation.3">
                    <p:embed/>
                    <p:pic>
                      <p:nvPicPr>
                        <p:cNvPr id="0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36" y="1152"/>
                          <a:ext cx="240" cy="2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0" y="6861175"/>
            <a:ext cx="6858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US" sz="2400"/>
              <a:t>The coefficients a, b, and c can be used to determine characteristics of the graph.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2C4666-CC98-47E6-9F4D-AC3C40DABC0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/>
      <p:bldP spid="5126" grpId="0"/>
      <p:bldP spid="5127" grpId="0"/>
      <p:bldP spid="513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y=ax</a:t>
            </a:r>
            <a:r>
              <a:rPr lang="en-US" baseline="30000" smtClean="0"/>
              <a:t>2</a:t>
            </a:r>
            <a:r>
              <a:rPr lang="en-US" smtClean="0"/>
              <a:t>+bx+c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828800" y="1371600"/>
            <a:ext cx="1590675" cy="1279525"/>
            <a:chOff x="1248" y="912"/>
            <a:chExt cx="1002" cy="806"/>
          </a:xfrm>
        </p:grpSpPr>
        <p:sp>
          <p:nvSpPr>
            <p:cNvPr id="2067" name="AutoShape 6"/>
            <p:cNvSpPr>
              <a:spLocks noChangeArrowheads="1"/>
            </p:cNvSpPr>
            <p:nvPr/>
          </p:nvSpPr>
          <p:spPr bwMode="auto">
            <a:xfrm>
              <a:off x="1632" y="912"/>
              <a:ext cx="288" cy="288"/>
            </a:xfrm>
            <a:prstGeom prst="downArrowCallout">
              <a:avLst>
                <a:gd name="adj1" fmla="val 25000"/>
                <a:gd name="adj2" fmla="val 50000"/>
                <a:gd name="adj3" fmla="val 16667"/>
                <a:gd name="adj4" fmla="val 66667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8" name="Text Box 7"/>
            <p:cNvSpPr txBox="1">
              <a:spLocks noChangeArrowheads="1"/>
            </p:cNvSpPr>
            <p:nvPr/>
          </p:nvSpPr>
          <p:spPr bwMode="auto">
            <a:xfrm>
              <a:off x="1248" y="1200"/>
              <a:ext cx="1002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2400">
                  <a:solidFill>
                    <a:srgbClr val="008000"/>
                  </a:solidFill>
                </a:rPr>
                <a:t>Quadratic </a:t>
              </a:r>
            </a:p>
            <a:p>
              <a:pPr eaLnBrk="1" hangingPunct="1"/>
              <a:r>
                <a:rPr lang="en-US" sz="2400">
                  <a:solidFill>
                    <a:srgbClr val="008000"/>
                  </a:solidFill>
                </a:rPr>
                <a:t>term</a:t>
              </a:r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3352800" y="1371600"/>
            <a:ext cx="1117600" cy="1279525"/>
            <a:chOff x="1398" y="912"/>
            <a:chExt cx="704" cy="806"/>
          </a:xfrm>
        </p:grpSpPr>
        <p:sp>
          <p:nvSpPr>
            <p:cNvPr id="2065" name="AutoShape 10"/>
            <p:cNvSpPr>
              <a:spLocks noChangeArrowheads="1"/>
            </p:cNvSpPr>
            <p:nvPr/>
          </p:nvSpPr>
          <p:spPr bwMode="auto">
            <a:xfrm>
              <a:off x="1632" y="912"/>
              <a:ext cx="288" cy="288"/>
            </a:xfrm>
            <a:prstGeom prst="downArrowCallout">
              <a:avLst>
                <a:gd name="adj1" fmla="val 25000"/>
                <a:gd name="adj2" fmla="val 50000"/>
                <a:gd name="adj3" fmla="val 16667"/>
                <a:gd name="adj4" fmla="val 66667"/>
              </a:avLst>
            </a:prstGeom>
            <a:solidFill>
              <a:srgbClr val="CC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6" name="Text Box 11"/>
            <p:cNvSpPr txBox="1">
              <a:spLocks noChangeArrowheads="1"/>
            </p:cNvSpPr>
            <p:nvPr/>
          </p:nvSpPr>
          <p:spPr bwMode="auto">
            <a:xfrm>
              <a:off x="1398" y="1200"/>
              <a:ext cx="704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2400">
                  <a:solidFill>
                    <a:srgbClr val="CC0000"/>
                  </a:solidFill>
                </a:rPr>
                <a:t>Linear </a:t>
              </a:r>
            </a:p>
            <a:p>
              <a:pPr eaLnBrk="1" hangingPunct="1"/>
              <a:r>
                <a:rPr lang="en-US" sz="2400">
                  <a:solidFill>
                    <a:srgbClr val="CC0000"/>
                  </a:solidFill>
                </a:rPr>
                <a:t>term</a:t>
              </a:r>
            </a:p>
          </p:txBody>
        </p:sp>
      </p:grpSp>
      <p:sp>
        <p:nvSpPr>
          <p:cNvPr id="12301" name="AutoShape 13"/>
          <p:cNvSpPr>
            <a:spLocks noChangeArrowheads="1"/>
          </p:cNvSpPr>
          <p:nvPr/>
        </p:nvSpPr>
        <p:spPr bwMode="auto">
          <a:xfrm>
            <a:off x="4876800" y="1012825"/>
            <a:ext cx="457200" cy="892175"/>
          </a:xfrm>
          <a:prstGeom prst="downArrowCallout">
            <a:avLst>
              <a:gd name="adj1" fmla="val 25000"/>
              <a:gd name="adj2" fmla="val 50000"/>
              <a:gd name="adj3" fmla="val 32523"/>
              <a:gd name="adj4" fmla="val 66667"/>
            </a:avLst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4267200" y="1981200"/>
            <a:ext cx="15906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>
                <a:solidFill>
                  <a:srgbClr val="0000CC"/>
                </a:solidFill>
              </a:rPr>
              <a:t>Constant </a:t>
            </a:r>
          </a:p>
          <a:p>
            <a:pPr eaLnBrk="1" hangingPunct="1"/>
            <a:r>
              <a:rPr lang="en-US" sz="2400">
                <a:solidFill>
                  <a:srgbClr val="0000CC"/>
                </a:solidFill>
              </a:rPr>
              <a:t>term</a:t>
            </a:r>
          </a:p>
        </p:txBody>
      </p:sp>
      <p:pic>
        <p:nvPicPr>
          <p:cNvPr id="12304" name="Picture 16" descr="slide%202"/>
          <p:cNvPicPr>
            <a:picLocks noChangeAspect="1" noChangeArrowheads="1"/>
          </p:cNvPicPr>
          <p:nvPr/>
        </p:nvPicPr>
        <p:blipFill>
          <a:blip r:embed="rId4">
            <a:lum contras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799" r="35851" b="14600"/>
          <a:stretch>
            <a:fillRect/>
          </a:stretch>
        </p:blipFill>
        <p:spPr bwMode="auto">
          <a:xfrm>
            <a:off x="-3508375" y="1676400"/>
            <a:ext cx="3508375" cy="2435225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6" name="Picture 18" descr="slide%20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00" t="40800" b="23801"/>
          <a:stretch>
            <a:fillRect/>
          </a:stretch>
        </p:blipFill>
        <p:spPr bwMode="auto">
          <a:xfrm>
            <a:off x="6858000" y="2819400"/>
            <a:ext cx="2590800" cy="2365375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309" name="Text Box 21"/>
          <p:cNvSpPr txBox="1">
            <a:spLocks noChangeArrowheads="1"/>
          </p:cNvSpPr>
          <p:nvPr/>
        </p:nvSpPr>
        <p:spPr bwMode="auto">
          <a:xfrm>
            <a:off x="4343400" y="5943600"/>
            <a:ext cx="19812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US" sz="2400"/>
              <a:t>Use the value of x to determine y.</a:t>
            </a:r>
          </a:p>
        </p:txBody>
      </p:sp>
      <p:graphicFrame>
        <p:nvGraphicFramePr>
          <p:cNvPr id="12310" name="Object 22"/>
          <p:cNvGraphicFramePr>
            <a:graphicFrameLocks noGrp="1" noChangeAspect="1"/>
          </p:cNvGraphicFramePr>
          <p:nvPr>
            <p:ph idx="1"/>
          </p:nvPr>
        </p:nvGraphicFramePr>
        <p:xfrm>
          <a:off x="2057400" y="6019800"/>
          <a:ext cx="1143000" cy="1304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4" name="Equation" r:id="rId5" imgW="482400" imgH="393480" progId="Equation.3">
                  <p:embed/>
                </p:oleObj>
              </mc:Choice>
              <mc:Fallback>
                <p:oleObj name="Equation" r:id="rId5" imgW="482400" imgH="39348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6019800"/>
                        <a:ext cx="1143000" cy="1304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12" name="Text Box 24"/>
          <p:cNvSpPr txBox="1">
            <a:spLocks noChangeArrowheads="1"/>
          </p:cNvSpPr>
          <p:nvPr/>
        </p:nvSpPr>
        <p:spPr bwMode="auto">
          <a:xfrm>
            <a:off x="0" y="6099175"/>
            <a:ext cx="1981200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US" sz="2400"/>
              <a:t>Use the coefficients to determine the vertex and the axis of symmetry.</a:t>
            </a:r>
          </a:p>
        </p:txBody>
      </p:sp>
      <p:sp>
        <p:nvSpPr>
          <p:cNvPr id="12313" name="Line 25"/>
          <p:cNvSpPr>
            <a:spLocks noChangeShapeType="1"/>
          </p:cNvSpPr>
          <p:nvPr/>
        </p:nvSpPr>
        <p:spPr bwMode="auto">
          <a:xfrm>
            <a:off x="1295400" y="6324600"/>
            <a:ext cx="990600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314" name="Line 26"/>
          <p:cNvSpPr>
            <a:spLocks noChangeShapeType="1"/>
          </p:cNvSpPr>
          <p:nvPr/>
        </p:nvSpPr>
        <p:spPr bwMode="auto">
          <a:xfrm>
            <a:off x="3276600" y="6400800"/>
            <a:ext cx="990600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315" name="Line 27"/>
          <p:cNvSpPr>
            <a:spLocks noChangeShapeType="1"/>
          </p:cNvSpPr>
          <p:nvPr/>
        </p:nvSpPr>
        <p:spPr bwMode="auto">
          <a:xfrm>
            <a:off x="4800600" y="7086600"/>
            <a:ext cx="0" cy="3810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316" name="Text Box 28"/>
          <p:cNvSpPr txBox="1">
            <a:spLocks noChangeArrowheads="1"/>
          </p:cNvSpPr>
          <p:nvPr/>
        </p:nvSpPr>
        <p:spPr bwMode="auto">
          <a:xfrm>
            <a:off x="4419600" y="7543800"/>
            <a:ext cx="990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US" sz="2800"/>
              <a:t>(</a:t>
            </a:r>
            <a:r>
              <a:rPr lang="en-US" sz="2800">
                <a:solidFill>
                  <a:srgbClr val="7030A0"/>
                </a:solidFill>
              </a:rPr>
              <a:t>x</a:t>
            </a:r>
            <a:r>
              <a:rPr lang="en-US" sz="2800"/>
              <a:t>, y)</a:t>
            </a:r>
          </a:p>
        </p:txBody>
      </p:sp>
      <p:sp>
        <p:nvSpPr>
          <p:cNvPr id="22" name="Line 27"/>
          <p:cNvSpPr>
            <a:spLocks noChangeShapeType="1"/>
          </p:cNvSpPr>
          <p:nvPr/>
        </p:nvSpPr>
        <p:spPr bwMode="auto">
          <a:xfrm>
            <a:off x="3048000" y="7162800"/>
            <a:ext cx="1371600" cy="457200"/>
          </a:xfrm>
          <a:prstGeom prst="line">
            <a:avLst/>
          </a:prstGeom>
          <a:noFill/>
          <a:ln w="38100">
            <a:solidFill>
              <a:srgbClr val="7030A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B7B4A7-4EED-4BAD-926A-B6FDD17A093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292 0.13351 L 0.03074 0.15104 C 0.06449 0.15504 0.11581 0.15747 0.16851 0.15747 C 0.22977 0.15747 0.27831 0.15504 0.31276 0.15104 L 0.47734 0.13351 " pathEditMode="relative" rAng="0" ptsTypes="FffFF">
                                      <p:cBhvr>
                                        <p:cTn id="10" dur="2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513" y="11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44 0.04861 L -0.08507 0.01771 C -0.10934 0.01077 -0.14586 0.00573 -0.18493 0.004 C -0.22977 0.00191 -0.26514 0.004 -0.29034 0.00799 L -0.41147 0.02848 " pathEditMode="relative" rAng="11007199" ptsTypes="FffFF">
                                      <p:cBhvr>
                                        <p:cTn id="24" dur="20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006" y="-27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2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200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2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2000"/>
                                        <p:tgtEl>
                                          <p:spTgt spid="12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1" grpId="0" animBg="1"/>
      <p:bldP spid="12302" grpId="0"/>
      <p:bldP spid="12309" grpId="0"/>
      <p:bldP spid="12312" grpId="0"/>
      <p:bldP spid="12313" grpId="0" animBg="1"/>
      <p:bldP spid="12314" grpId="0" animBg="1"/>
      <p:bldP spid="12315" grpId="0" animBg="1"/>
      <p:bldP spid="12316" grpId="0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4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1371600" y="609600"/>
          <a:ext cx="4038600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6" name="Equation" r:id="rId4" imgW="1015920" imgH="228600" progId="Equation.3">
                  <p:embed/>
                </p:oleObj>
              </mc:Choice>
              <mc:Fallback>
                <p:oleObj name="Equation" r:id="rId4" imgW="101592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609600"/>
                        <a:ext cx="4038600" cy="908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72" name="Object 12"/>
          <p:cNvGraphicFramePr>
            <a:graphicFrameLocks noGrp="1" noChangeAspect="1"/>
          </p:cNvGraphicFramePr>
          <p:nvPr>
            <p:ph sz="half" idx="2"/>
          </p:nvPr>
        </p:nvGraphicFramePr>
        <p:xfrm>
          <a:off x="1295400" y="1371600"/>
          <a:ext cx="4191000" cy="966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7" name="Equation" r:id="rId6" imgW="990360" imgH="228600" progId="Equation.3">
                  <p:embed/>
                </p:oleObj>
              </mc:Choice>
              <mc:Fallback>
                <p:oleObj name="Equation" r:id="rId6" imgW="990360" imgH="2286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1371600"/>
                        <a:ext cx="4191000" cy="966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 algn="ctr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1" name="Text Box 17"/>
          <p:cNvSpPr txBox="1">
            <a:spLocks noChangeArrowheads="1"/>
          </p:cNvSpPr>
          <p:nvPr/>
        </p:nvSpPr>
        <p:spPr bwMode="auto">
          <a:xfrm>
            <a:off x="0" y="228600"/>
            <a:ext cx="689133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900"/>
              <a:t>Finding Important Features of Quadratics</a:t>
            </a:r>
          </a:p>
        </p:txBody>
      </p:sp>
      <p:graphicFrame>
        <p:nvGraphicFramePr>
          <p:cNvPr id="15381" name="Object 21"/>
          <p:cNvGraphicFramePr>
            <a:graphicFrameLocks noChangeAspect="1"/>
          </p:cNvGraphicFramePr>
          <p:nvPr/>
        </p:nvGraphicFramePr>
        <p:xfrm>
          <a:off x="0" y="3124200"/>
          <a:ext cx="1447800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8" name="Equation" r:id="rId8" imgW="482400" imgH="393480" progId="Equation.3">
                  <p:embed/>
                </p:oleObj>
              </mc:Choice>
              <mc:Fallback>
                <p:oleObj name="Equation" r:id="rId8" imgW="482400" imgH="39348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124200"/>
                        <a:ext cx="1447800" cy="965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84" name="Text Box 24"/>
          <p:cNvSpPr txBox="1">
            <a:spLocks noChangeArrowheads="1"/>
          </p:cNvSpPr>
          <p:nvPr/>
        </p:nvSpPr>
        <p:spPr bwMode="auto">
          <a:xfrm>
            <a:off x="-36513" y="2543175"/>
            <a:ext cx="29511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 u="sng"/>
              <a:t>Axis of Symmetry</a:t>
            </a:r>
          </a:p>
        </p:txBody>
      </p:sp>
      <p:graphicFrame>
        <p:nvGraphicFramePr>
          <p:cNvPr id="15385" name="Object 25"/>
          <p:cNvGraphicFramePr>
            <a:graphicFrameLocks noChangeAspect="1"/>
          </p:cNvGraphicFramePr>
          <p:nvPr/>
        </p:nvGraphicFramePr>
        <p:xfrm>
          <a:off x="1371600" y="3124200"/>
          <a:ext cx="164465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9" name="Equation" r:id="rId10" imgW="457200" imgH="393480" progId="Equation.3">
                  <p:embed/>
                </p:oleObj>
              </mc:Choice>
              <mc:Fallback>
                <p:oleObj name="Equation" r:id="rId10" imgW="457200" imgH="39348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3124200"/>
                        <a:ext cx="164465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89" name="Object 29"/>
          <p:cNvGraphicFramePr>
            <a:graphicFrameLocks noChangeAspect="1"/>
          </p:cNvGraphicFramePr>
          <p:nvPr/>
        </p:nvGraphicFramePr>
        <p:xfrm>
          <a:off x="2971800" y="3200400"/>
          <a:ext cx="8382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0" name="Equation" r:id="rId12" imgW="266400" imgH="190440" progId="Equation.3">
                  <p:embed/>
                </p:oleObj>
              </mc:Choice>
              <mc:Fallback>
                <p:oleObj name="Equation" r:id="rId12" imgW="266400" imgH="190440" progId="Equation.3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3200400"/>
                        <a:ext cx="838200" cy="55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92" name="Rectangle 32"/>
          <p:cNvSpPr>
            <a:spLocks noChangeArrowheads="1"/>
          </p:cNvSpPr>
          <p:nvPr/>
        </p:nvSpPr>
        <p:spPr bwMode="auto">
          <a:xfrm>
            <a:off x="4060825" y="4572000"/>
            <a:ext cx="27971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 u="sng"/>
              <a:t>Opens Up/Down</a:t>
            </a:r>
          </a:p>
        </p:txBody>
      </p:sp>
      <p:graphicFrame>
        <p:nvGraphicFramePr>
          <p:cNvPr id="15402" name="Object 42"/>
          <p:cNvGraphicFramePr>
            <a:graphicFrameLocks noChangeAspect="1"/>
          </p:cNvGraphicFramePr>
          <p:nvPr/>
        </p:nvGraphicFramePr>
        <p:xfrm>
          <a:off x="228600" y="4800600"/>
          <a:ext cx="1981200" cy="65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1" name="Equation" r:id="rId14" imgW="1015920" imgH="228600" progId="Equation.3">
                  <p:embed/>
                </p:oleObj>
              </mc:Choice>
              <mc:Fallback>
                <p:oleObj name="Equation" r:id="rId14" imgW="1015920" imgH="228600" progId="Equation.3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4800600"/>
                        <a:ext cx="1981200" cy="650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411" name="Object 51"/>
          <p:cNvGraphicFramePr>
            <a:graphicFrameLocks noChangeAspect="1"/>
          </p:cNvGraphicFramePr>
          <p:nvPr/>
        </p:nvGraphicFramePr>
        <p:xfrm>
          <a:off x="0" y="5486400"/>
          <a:ext cx="2438400" cy="573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2" name="Equation" r:id="rId16" imgW="1358640" imgH="228600" progId="Equation.3">
                  <p:embed/>
                </p:oleObj>
              </mc:Choice>
              <mc:Fallback>
                <p:oleObj name="Equation" r:id="rId16" imgW="1358640" imgH="228600" progId="Equation.3">
                  <p:embed/>
                  <p:pic>
                    <p:nvPicPr>
                      <p:cNvPr id="0" name="Object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486400"/>
                        <a:ext cx="2438400" cy="573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414" name="Text Box 54"/>
          <p:cNvSpPr txBox="1">
            <a:spLocks noChangeArrowheads="1"/>
          </p:cNvSpPr>
          <p:nvPr/>
        </p:nvSpPr>
        <p:spPr bwMode="auto">
          <a:xfrm>
            <a:off x="0" y="6019800"/>
            <a:ext cx="2743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US" sz="2800"/>
              <a:t>y=2-4-2=-4</a:t>
            </a:r>
          </a:p>
        </p:txBody>
      </p:sp>
      <p:sp>
        <p:nvSpPr>
          <p:cNvPr id="15415" name="Text Box 55"/>
          <p:cNvSpPr txBox="1">
            <a:spLocks noChangeArrowheads="1"/>
          </p:cNvSpPr>
          <p:nvPr/>
        </p:nvSpPr>
        <p:spPr bwMode="auto">
          <a:xfrm>
            <a:off x="228600" y="6629400"/>
            <a:ext cx="12541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/>
              <a:t>(-1, -4)</a:t>
            </a:r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0" y="4343400"/>
            <a:ext cx="12128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 u="sng"/>
              <a:t>Vertex</a:t>
            </a:r>
          </a:p>
        </p:txBody>
      </p:sp>
      <p:sp>
        <p:nvSpPr>
          <p:cNvPr id="15417" name="Rectangle 57"/>
          <p:cNvSpPr>
            <a:spLocks noChangeArrowheads="1"/>
          </p:cNvSpPr>
          <p:nvPr/>
        </p:nvSpPr>
        <p:spPr bwMode="auto">
          <a:xfrm>
            <a:off x="3810000" y="5105400"/>
            <a:ext cx="3048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sz="2800"/>
              <a:t>a=+2    Opens up</a:t>
            </a:r>
          </a:p>
        </p:txBody>
      </p:sp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4449763" y="5743575"/>
            <a:ext cx="18478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 u="sng"/>
              <a:t>y-intercept</a:t>
            </a:r>
          </a:p>
        </p:txBody>
      </p:sp>
      <p:sp>
        <p:nvSpPr>
          <p:cNvPr id="15420" name="Text Box 60"/>
          <p:cNvSpPr txBox="1">
            <a:spLocks noChangeArrowheads="1"/>
          </p:cNvSpPr>
          <p:nvPr/>
        </p:nvSpPr>
        <p:spPr bwMode="auto">
          <a:xfrm>
            <a:off x="4337050" y="6324600"/>
            <a:ext cx="9953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/>
              <a:t>(0, c)</a:t>
            </a:r>
          </a:p>
        </p:txBody>
      </p:sp>
      <p:sp>
        <p:nvSpPr>
          <p:cNvPr id="15421" name="Text Box 61"/>
          <p:cNvSpPr txBox="1">
            <a:spLocks noChangeArrowheads="1"/>
          </p:cNvSpPr>
          <p:nvPr/>
        </p:nvSpPr>
        <p:spPr bwMode="auto">
          <a:xfrm>
            <a:off x="5105400" y="6705600"/>
            <a:ext cx="11350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/>
              <a:t>(0, -2)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DA30D6-7E10-4119-A239-4A04B783E43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5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15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5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5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2000"/>
                                        <p:tgtEl>
                                          <p:spTgt spid="15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2000"/>
                                        <p:tgtEl>
                                          <p:spTgt spid="15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2000"/>
                                        <p:tgtEl>
                                          <p:spTgt spid="15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15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2000" fill="hold"/>
                                        <p:tgtEl>
                                          <p:spTgt spid="15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5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5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5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5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5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5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84" grpId="0"/>
      <p:bldP spid="15392" grpId="0"/>
      <p:bldP spid="15414" grpId="0"/>
      <p:bldP spid="15415" grpId="0"/>
      <p:bldP spid="15416" grpId="0"/>
      <p:bldP spid="15417" grpId="0"/>
      <p:bldP spid="15418" grpId="0"/>
      <p:bldP spid="15420" grpId="0"/>
      <p:bldP spid="154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Other Forms of a Quadratic Function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9600"/>
          </a:xfrm>
        </p:spPr>
        <p:txBody>
          <a:bodyPr/>
          <a:lstStyle/>
          <a:p>
            <a:r>
              <a:rPr lang="en-US" smtClean="0">
                <a:solidFill>
                  <a:srgbClr val="0000CC"/>
                </a:solidFill>
              </a:rPr>
              <a:t>Vertex form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9600"/>
          </a:xfrm>
        </p:spPr>
        <p:txBody>
          <a:bodyPr/>
          <a:lstStyle/>
          <a:p>
            <a:r>
              <a:rPr lang="en-US" smtClean="0">
                <a:solidFill>
                  <a:srgbClr val="008000"/>
                </a:solidFill>
              </a:rPr>
              <a:t>Intercept form</a:t>
            </a:r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0" y="2667000"/>
          <a:ext cx="4495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8" name="Equation" r:id="rId3" imgW="888840" imgH="215640" progId="Equation.3">
                  <p:embed/>
                </p:oleObj>
              </mc:Choice>
              <mc:Fallback>
                <p:oleObj name="Equation" r:id="rId3" imgW="88884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667000"/>
                        <a:ext cx="4495800" cy="115093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FF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0" y="3886200"/>
            <a:ext cx="2057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The vertex is (h, k)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0" y="4953000"/>
            <a:ext cx="2286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The axis of symmetry is x=h</a:t>
            </a:r>
          </a:p>
        </p:txBody>
      </p:sp>
      <p:graphicFrame>
        <p:nvGraphicFramePr>
          <p:cNvPr id="28675" name="Object 3"/>
          <p:cNvGraphicFramePr>
            <a:graphicFrameLocks noChangeAspect="1"/>
          </p:cNvGraphicFramePr>
          <p:nvPr/>
        </p:nvGraphicFramePr>
        <p:xfrm>
          <a:off x="1524000" y="2514600"/>
          <a:ext cx="5087938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9" name="Equation" r:id="rId5" imgW="977760" imgH="190440" progId="Equation.3">
                  <p:embed/>
                </p:oleObj>
              </mc:Choice>
              <mc:Fallback>
                <p:oleObj name="Equation" r:id="rId5" imgW="977760" imgH="1904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2514600"/>
                        <a:ext cx="5087938" cy="12954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CC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3962400" y="3962400"/>
            <a:ext cx="2895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The x-intercepts are </a:t>
            </a:r>
            <a:r>
              <a:rPr lang="en-US" sz="2800" i="1" kern="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kern="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800" i="1" kern="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endParaRPr lang="en-US" sz="2800" kern="0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4114800" y="4953000"/>
            <a:ext cx="2743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The axis of symmetry is halfway between (</a:t>
            </a:r>
            <a:r>
              <a:rPr lang="en-US" sz="2800" i="1" kern="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kern="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, 0) and (</a:t>
            </a:r>
            <a:r>
              <a:rPr lang="en-US" sz="2800" i="1" kern="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800" kern="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, 0)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600200" y="5943600"/>
            <a:ext cx="25400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US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 all 3 forms</a:t>
            </a:r>
          </a:p>
          <a:p>
            <a:pPr algn="l" eaLnBrk="1" hangingPunct="1"/>
            <a:r>
              <a:rPr lang="en-US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a&gt;0 opens up</a:t>
            </a:r>
          </a:p>
          <a:p>
            <a:pPr algn="l" eaLnBrk="1" hangingPunct="1"/>
            <a:r>
              <a:rPr lang="en-US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a&lt;0 opens down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DA30D6-7E10-4119-A239-4A04B783E43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5 0.00382 L 0.02774 0.5831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5" y="289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4" grpId="1" build="p"/>
      <p:bldP spid="6" grpId="0"/>
      <p:bldP spid="7" grpId="0"/>
      <p:bldP spid="9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Grp="1" noChangeAspect="1"/>
          </p:cNvGraphicFramePr>
          <p:nvPr>
            <p:ph sz="half" idx="1"/>
          </p:nvPr>
        </p:nvGraphicFramePr>
        <p:xfrm>
          <a:off x="1600200" y="0"/>
          <a:ext cx="4038600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1" name="Equation" r:id="rId4" imgW="1015920" imgH="228600" progId="Equation.3">
                  <p:embed/>
                </p:oleObj>
              </mc:Choice>
              <mc:Fallback>
                <p:oleObj name="Equation" r:id="rId4" imgW="1015920" imgH="2286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0"/>
                        <a:ext cx="4038600" cy="908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0" y="2057400"/>
            <a:ext cx="18288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 u="sng"/>
              <a:t>Axis of Symmetry</a:t>
            </a:r>
          </a:p>
        </p:txBody>
      </p:sp>
      <p:graphicFrame>
        <p:nvGraphicFramePr>
          <p:cNvPr id="35848" name="Object 8"/>
          <p:cNvGraphicFramePr>
            <a:graphicFrameLocks noChangeAspect="1"/>
          </p:cNvGraphicFramePr>
          <p:nvPr/>
        </p:nvGraphicFramePr>
        <p:xfrm>
          <a:off x="304800" y="2895600"/>
          <a:ext cx="1076325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2" name="Equation" r:id="rId6" imgW="342720" imgH="203040" progId="Equation.3">
                  <p:embed/>
                </p:oleObj>
              </mc:Choice>
              <mc:Fallback>
                <p:oleObj name="Equation" r:id="rId6" imgW="342720" imgH="2030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895600"/>
                        <a:ext cx="1076325" cy="596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53" name="Text Box 13"/>
          <p:cNvSpPr txBox="1">
            <a:spLocks noChangeArrowheads="1"/>
          </p:cNvSpPr>
          <p:nvPr/>
        </p:nvSpPr>
        <p:spPr bwMode="auto">
          <a:xfrm>
            <a:off x="1828800" y="2971800"/>
            <a:ext cx="12541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/>
              <a:t>(-1, -4)</a:t>
            </a:r>
          </a:p>
        </p:txBody>
      </p:sp>
      <p:sp>
        <p:nvSpPr>
          <p:cNvPr id="35854" name="Rectangle 14"/>
          <p:cNvSpPr>
            <a:spLocks noChangeArrowheads="1"/>
          </p:cNvSpPr>
          <p:nvPr/>
        </p:nvSpPr>
        <p:spPr bwMode="auto">
          <a:xfrm>
            <a:off x="1752600" y="2438400"/>
            <a:ext cx="12128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 u="sng"/>
              <a:t>Vertex</a:t>
            </a:r>
          </a:p>
        </p:txBody>
      </p:sp>
      <p:sp>
        <p:nvSpPr>
          <p:cNvPr id="5129" name="Text Box 20"/>
          <p:cNvSpPr txBox="1">
            <a:spLocks noChangeArrowheads="1"/>
          </p:cNvSpPr>
          <p:nvPr/>
        </p:nvSpPr>
        <p:spPr bwMode="auto">
          <a:xfrm>
            <a:off x="0" y="304800"/>
            <a:ext cx="1600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US" sz="3600"/>
              <a:t>Graph</a:t>
            </a:r>
          </a:p>
        </p:txBody>
      </p:sp>
      <p:sp>
        <p:nvSpPr>
          <p:cNvPr id="5130" name="Text Box 21"/>
          <p:cNvSpPr txBox="1">
            <a:spLocks noChangeArrowheads="1"/>
          </p:cNvSpPr>
          <p:nvPr/>
        </p:nvSpPr>
        <p:spPr bwMode="auto">
          <a:xfrm>
            <a:off x="0" y="990600"/>
            <a:ext cx="50292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2800"/>
              <a:t>We already know the vertex and axis of symmetry:</a:t>
            </a:r>
          </a:p>
        </p:txBody>
      </p:sp>
      <p:sp>
        <p:nvSpPr>
          <p:cNvPr id="35862" name="Text Box 22"/>
          <p:cNvSpPr txBox="1">
            <a:spLocks noChangeArrowheads="1"/>
          </p:cNvSpPr>
          <p:nvPr/>
        </p:nvSpPr>
        <p:spPr bwMode="auto">
          <a:xfrm>
            <a:off x="0" y="3581400"/>
            <a:ext cx="15922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/>
              <a:t>Graph line</a:t>
            </a:r>
          </a:p>
        </p:txBody>
      </p:sp>
      <p:sp>
        <p:nvSpPr>
          <p:cNvPr id="35863" name="Text Box 23"/>
          <p:cNvSpPr txBox="1">
            <a:spLocks noChangeArrowheads="1"/>
          </p:cNvSpPr>
          <p:nvPr/>
        </p:nvSpPr>
        <p:spPr bwMode="auto">
          <a:xfrm>
            <a:off x="1600200" y="3581400"/>
            <a:ext cx="19462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/>
              <a:t>Graph vertex</a:t>
            </a:r>
          </a:p>
        </p:txBody>
      </p:sp>
      <p:sp>
        <p:nvSpPr>
          <p:cNvPr id="35864" name="Rectangle 24"/>
          <p:cNvSpPr>
            <a:spLocks noChangeArrowheads="1"/>
          </p:cNvSpPr>
          <p:nvPr/>
        </p:nvSpPr>
        <p:spPr bwMode="auto">
          <a:xfrm>
            <a:off x="3135313" y="2057400"/>
            <a:ext cx="3722687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800" u="sng"/>
              <a:t>Determine at least 2 other points</a:t>
            </a:r>
          </a:p>
        </p:txBody>
      </p:sp>
      <p:graphicFrame>
        <p:nvGraphicFramePr>
          <p:cNvPr id="35901" name="Group 61"/>
          <p:cNvGraphicFramePr>
            <a:graphicFrameLocks noGrp="1"/>
          </p:cNvGraphicFramePr>
          <p:nvPr/>
        </p:nvGraphicFramePr>
        <p:xfrm>
          <a:off x="4495800" y="3048000"/>
          <a:ext cx="1143000" cy="1570038"/>
        </p:xfrm>
        <a:graphic>
          <a:graphicData uri="http://schemas.openxmlformats.org/drawingml/2006/table">
            <a:tbl>
              <a:tblPr/>
              <a:tblGrid>
                <a:gridCol w="571500"/>
                <a:gridCol w="571500"/>
              </a:tblGrid>
              <a:tr h="5335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x</a:t>
                      </a: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2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-2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2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5899" name="Line 59"/>
          <p:cNvSpPr>
            <a:spLocks noChangeShapeType="1"/>
          </p:cNvSpPr>
          <p:nvPr/>
        </p:nvSpPr>
        <p:spPr bwMode="auto">
          <a:xfrm>
            <a:off x="838200" y="3886200"/>
            <a:ext cx="1066800" cy="8382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900" name="Line 60"/>
          <p:cNvSpPr>
            <a:spLocks noChangeShapeType="1"/>
          </p:cNvSpPr>
          <p:nvPr/>
        </p:nvSpPr>
        <p:spPr bwMode="auto">
          <a:xfrm>
            <a:off x="2590800" y="3962400"/>
            <a:ext cx="0" cy="8382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150" name="Picture 6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53000"/>
            <a:ext cx="5791200" cy="391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7" name="Straight Arrow Connector 36"/>
          <p:cNvCxnSpPr>
            <a:cxnSpLocks noChangeShapeType="1"/>
          </p:cNvCxnSpPr>
          <p:nvPr/>
        </p:nvCxnSpPr>
        <p:spPr bwMode="auto">
          <a:xfrm rot="5400000">
            <a:off x="800894" y="6895306"/>
            <a:ext cx="3581400" cy="1588"/>
          </a:xfrm>
          <a:prstGeom prst="straightConnector1">
            <a:avLst/>
          </a:prstGeom>
          <a:noFill/>
          <a:ln w="38100" algn="ctr">
            <a:solidFill>
              <a:srgbClr val="008000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" name="Donut 39"/>
          <p:cNvSpPr/>
          <p:nvPr/>
        </p:nvSpPr>
        <p:spPr bwMode="auto">
          <a:xfrm>
            <a:off x="2514600" y="8001000"/>
            <a:ext cx="152400" cy="304800"/>
          </a:xfrm>
          <a:prstGeom prst="donut">
            <a:avLst/>
          </a:prstGeom>
          <a:solidFill>
            <a:srgbClr val="CC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1" name="Oval 40"/>
          <p:cNvSpPr>
            <a:spLocks noChangeArrowheads="1"/>
          </p:cNvSpPr>
          <p:nvPr/>
        </p:nvSpPr>
        <p:spPr bwMode="auto">
          <a:xfrm>
            <a:off x="2819400" y="7696200"/>
            <a:ext cx="182563" cy="182563"/>
          </a:xfrm>
          <a:prstGeom prst="ellipse">
            <a:avLst/>
          </a:prstGeom>
          <a:solidFill>
            <a:srgbClr val="0000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Line 62"/>
          <p:cNvSpPr>
            <a:spLocks noChangeShapeType="1"/>
          </p:cNvSpPr>
          <p:nvPr/>
        </p:nvSpPr>
        <p:spPr bwMode="auto">
          <a:xfrm flipH="1">
            <a:off x="3276600" y="4495800"/>
            <a:ext cx="1600200" cy="190500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Line 62"/>
          <p:cNvSpPr>
            <a:spLocks noChangeShapeType="1"/>
          </p:cNvSpPr>
          <p:nvPr/>
        </p:nvSpPr>
        <p:spPr bwMode="auto">
          <a:xfrm flipH="1" flipV="1">
            <a:off x="2362200" y="7772400"/>
            <a:ext cx="457200" cy="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Oval 43"/>
          <p:cNvSpPr>
            <a:spLocks noChangeArrowheads="1"/>
          </p:cNvSpPr>
          <p:nvPr/>
        </p:nvSpPr>
        <p:spPr bwMode="auto">
          <a:xfrm flipH="1">
            <a:off x="2209800" y="7696200"/>
            <a:ext cx="182563" cy="182563"/>
          </a:xfrm>
          <a:prstGeom prst="ellipse">
            <a:avLst/>
          </a:prstGeom>
          <a:solidFill>
            <a:srgbClr val="0000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Oval 44"/>
          <p:cNvSpPr>
            <a:spLocks noChangeArrowheads="1"/>
          </p:cNvSpPr>
          <p:nvPr/>
        </p:nvSpPr>
        <p:spPr bwMode="auto">
          <a:xfrm>
            <a:off x="3048000" y="6324600"/>
            <a:ext cx="182563" cy="182563"/>
          </a:xfrm>
          <a:prstGeom prst="ellipse">
            <a:avLst/>
          </a:prstGeom>
          <a:solidFill>
            <a:srgbClr val="0000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Oval 45"/>
          <p:cNvSpPr>
            <a:spLocks noChangeArrowheads="1"/>
          </p:cNvSpPr>
          <p:nvPr/>
        </p:nvSpPr>
        <p:spPr bwMode="auto">
          <a:xfrm>
            <a:off x="2133600" y="6324600"/>
            <a:ext cx="182563" cy="182563"/>
          </a:xfrm>
          <a:prstGeom prst="ellipse">
            <a:avLst/>
          </a:prstGeom>
          <a:solidFill>
            <a:srgbClr val="0000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Line 62"/>
          <p:cNvSpPr>
            <a:spLocks noChangeShapeType="1"/>
          </p:cNvSpPr>
          <p:nvPr/>
        </p:nvSpPr>
        <p:spPr bwMode="auto">
          <a:xfrm flipH="1" flipV="1">
            <a:off x="2362200" y="6400800"/>
            <a:ext cx="685800" cy="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902" name="Line 62"/>
          <p:cNvSpPr>
            <a:spLocks noChangeShapeType="1"/>
          </p:cNvSpPr>
          <p:nvPr/>
        </p:nvSpPr>
        <p:spPr bwMode="auto">
          <a:xfrm flipH="1">
            <a:off x="3124200" y="3810000"/>
            <a:ext cx="1447800" cy="403860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5124" name="Ink 6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011488" y="7323138"/>
              <a:ext cx="1587" cy="1587"/>
            </p14:xfrm>
          </p:contentPart>
        </mc:Choice>
        <mc:Fallback xmlns="">
          <p:pic>
            <p:nvPicPr>
              <p:cNvPr id="5124" name="Ink 6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970226" y="7281876"/>
                <a:ext cx="84111" cy="8411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5125" name="Ink 6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057400" y="5029200"/>
              <a:ext cx="1216025" cy="3167063"/>
            </p14:xfrm>
          </p:contentPart>
        </mc:Choice>
        <mc:Fallback xmlns="">
          <p:pic>
            <p:nvPicPr>
              <p:cNvPr id="5125" name="Ink 6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048040" y="5019840"/>
                <a:ext cx="1234744" cy="3185784"/>
              </a:xfrm>
              <a:prstGeom prst="rect">
                <a:avLst/>
              </a:prstGeom>
            </p:spPr>
          </p:pic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DA30D6-7E10-4119-A239-4A04B783E43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5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5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8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8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2000"/>
                                        <p:tgtEl>
                                          <p:spTgt spid="35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2000"/>
                                        <p:tgtEl>
                                          <p:spTgt spid="35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5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5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9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59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5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5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3000" fill="hold"/>
                                        <p:tgtEl>
                                          <p:spTgt spid="35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3000" fill="hold"/>
                                        <p:tgtEl>
                                          <p:spTgt spid="35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3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3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3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3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53" presetClass="entr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53" presetClass="entr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3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6" grpId="0"/>
      <p:bldP spid="35853" grpId="0"/>
      <p:bldP spid="35854" grpId="0"/>
      <p:bldP spid="35862" grpId="0"/>
      <p:bldP spid="35863" grpId="0"/>
      <p:bldP spid="35864" grpId="0"/>
      <p:bldP spid="35899" grpId="0" animBg="1"/>
      <p:bldP spid="3590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3590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19600"/>
            <a:ext cx="5867400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146" name="Object 2"/>
          <p:cNvGraphicFramePr>
            <a:graphicFrameLocks noGrp="1" noChangeAspect="1"/>
          </p:cNvGraphicFramePr>
          <p:nvPr>
            <p:ph sz="half" idx="1"/>
          </p:nvPr>
        </p:nvGraphicFramePr>
        <p:xfrm>
          <a:off x="1760538" y="0"/>
          <a:ext cx="3898900" cy="960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6" name="Equation" r:id="rId5" imgW="876240" imgH="215640" progId="Equation.3">
                  <p:embed/>
                </p:oleObj>
              </mc:Choice>
              <mc:Fallback>
                <p:oleObj name="Equation" r:id="rId5" imgW="87624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0538" y="0"/>
                        <a:ext cx="3898900" cy="960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0" y="990600"/>
            <a:ext cx="18288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 u="sng"/>
              <a:t>Axis of Symmetry</a:t>
            </a:r>
          </a:p>
        </p:txBody>
      </p:sp>
      <p:graphicFrame>
        <p:nvGraphicFramePr>
          <p:cNvPr id="35848" name="Object 8"/>
          <p:cNvGraphicFramePr>
            <a:graphicFrameLocks noChangeAspect="1"/>
          </p:cNvGraphicFramePr>
          <p:nvPr/>
        </p:nvGraphicFramePr>
        <p:xfrm>
          <a:off x="-15875" y="2054225"/>
          <a:ext cx="1357313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7" name="Equation" r:id="rId7" imgW="317160" imgH="152280" progId="Equation.3">
                  <p:embed/>
                </p:oleObj>
              </mc:Choice>
              <mc:Fallback>
                <p:oleObj name="Equation" r:id="rId7" imgW="317160" imgH="15228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875" y="2054225"/>
                        <a:ext cx="1357313" cy="612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53" name="Text Box 13"/>
          <p:cNvSpPr txBox="1">
            <a:spLocks noChangeArrowheads="1"/>
          </p:cNvSpPr>
          <p:nvPr/>
        </p:nvSpPr>
        <p:spPr bwMode="auto">
          <a:xfrm>
            <a:off x="1981200" y="2057400"/>
            <a:ext cx="12954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3000"/>
              <a:t>(2, -1</a:t>
            </a:r>
            <a:r>
              <a:rPr lang="en-US" sz="2800"/>
              <a:t>)</a:t>
            </a:r>
          </a:p>
        </p:txBody>
      </p:sp>
      <p:sp>
        <p:nvSpPr>
          <p:cNvPr id="35854" name="Rectangle 14"/>
          <p:cNvSpPr>
            <a:spLocks noChangeArrowheads="1"/>
          </p:cNvSpPr>
          <p:nvPr/>
        </p:nvSpPr>
        <p:spPr bwMode="auto">
          <a:xfrm>
            <a:off x="2057400" y="1447800"/>
            <a:ext cx="12128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 u="sng"/>
              <a:t>Vertex</a:t>
            </a:r>
          </a:p>
        </p:txBody>
      </p:sp>
      <p:sp>
        <p:nvSpPr>
          <p:cNvPr id="6154" name="Text Box 20"/>
          <p:cNvSpPr txBox="1">
            <a:spLocks noChangeArrowheads="1"/>
          </p:cNvSpPr>
          <p:nvPr/>
        </p:nvSpPr>
        <p:spPr bwMode="auto">
          <a:xfrm>
            <a:off x="0" y="304800"/>
            <a:ext cx="1600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US" sz="3600"/>
              <a:t>Graph</a:t>
            </a:r>
          </a:p>
        </p:txBody>
      </p:sp>
      <p:sp>
        <p:nvSpPr>
          <p:cNvPr id="35862" name="Text Box 22"/>
          <p:cNvSpPr txBox="1">
            <a:spLocks noChangeArrowheads="1"/>
          </p:cNvSpPr>
          <p:nvPr/>
        </p:nvSpPr>
        <p:spPr bwMode="auto">
          <a:xfrm>
            <a:off x="0" y="2743200"/>
            <a:ext cx="15922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/>
              <a:t>Graph line</a:t>
            </a:r>
          </a:p>
        </p:txBody>
      </p:sp>
      <p:sp>
        <p:nvSpPr>
          <p:cNvPr id="35863" name="Text Box 23"/>
          <p:cNvSpPr txBox="1">
            <a:spLocks noChangeArrowheads="1"/>
          </p:cNvSpPr>
          <p:nvPr/>
        </p:nvSpPr>
        <p:spPr bwMode="auto">
          <a:xfrm>
            <a:off x="1600200" y="2743200"/>
            <a:ext cx="19462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/>
              <a:t>Graph vertex</a:t>
            </a:r>
          </a:p>
        </p:txBody>
      </p:sp>
      <p:sp>
        <p:nvSpPr>
          <p:cNvPr id="35864" name="Rectangle 24"/>
          <p:cNvSpPr>
            <a:spLocks noChangeArrowheads="1"/>
          </p:cNvSpPr>
          <p:nvPr/>
        </p:nvSpPr>
        <p:spPr bwMode="auto">
          <a:xfrm>
            <a:off x="3135313" y="1295400"/>
            <a:ext cx="3722687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800" u="sng"/>
              <a:t>Determine at 2 other points</a:t>
            </a:r>
          </a:p>
        </p:txBody>
      </p:sp>
      <p:graphicFrame>
        <p:nvGraphicFramePr>
          <p:cNvPr id="35901" name="Group 61"/>
          <p:cNvGraphicFramePr>
            <a:graphicFrameLocks noGrp="1"/>
          </p:cNvGraphicFramePr>
          <p:nvPr/>
        </p:nvGraphicFramePr>
        <p:xfrm>
          <a:off x="4419600" y="2362200"/>
          <a:ext cx="1143000" cy="1570038"/>
        </p:xfrm>
        <a:graphic>
          <a:graphicData uri="http://schemas.openxmlformats.org/drawingml/2006/table">
            <a:tbl>
              <a:tblPr/>
              <a:tblGrid>
                <a:gridCol w="533400"/>
                <a:gridCol w="609600"/>
              </a:tblGrid>
              <a:tr h="5335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x</a:t>
                      </a: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2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-9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2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-3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5899" name="Line 59"/>
          <p:cNvSpPr>
            <a:spLocks noChangeShapeType="1"/>
          </p:cNvSpPr>
          <p:nvPr/>
        </p:nvSpPr>
        <p:spPr bwMode="auto">
          <a:xfrm>
            <a:off x="457200" y="3200400"/>
            <a:ext cx="1066800" cy="8382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900" name="Line 60"/>
          <p:cNvSpPr>
            <a:spLocks noChangeShapeType="1"/>
          </p:cNvSpPr>
          <p:nvPr/>
        </p:nvSpPr>
        <p:spPr bwMode="auto">
          <a:xfrm>
            <a:off x="2514600" y="3124200"/>
            <a:ext cx="1295400" cy="12954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Donut 39"/>
          <p:cNvSpPr/>
          <p:nvPr/>
        </p:nvSpPr>
        <p:spPr bwMode="auto">
          <a:xfrm>
            <a:off x="3962400" y="4953000"/>
            <a:ext cx="152400" cy="304800"/>
          </a:xfrm>
          <a:prstGeom prst="donut">
            <a:avLst/>
          </a:prstGeom>
          <a:solidFill>
            <a:srgbClr val="CC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1" name="Oval 40"/>
          <p:cNvSpPr>
            <a:spLocks noChangeArrowheads="1"/>
          </p:cNvSpPr>
          <p:nvPr/>
        </p:nvSpPr>
        <p:spPr bwMode="auto">
          <a:xfrm>
            <a:off x="2819400" y="6781800"/>
            <a:ext cx="182563" cy="182563"/>
          </a:xfrm>
          <a:prstGeom prst="ellipse">
            <a:avLst/>
          </a:prstGeom>
          <a:solidFill>
            <a:srgbClr val="0000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Line 62"/>
          <p:cNvSpPr>
            <a:spLocks noChangeShapeType="1"/>
          </p:cNvSpPr>
          <p:nvPr/>
        </p:nvSpPr>
        <p:spPr bwMode="auto">
          <a:xfrm flipH="1">
            <a:off x="3505200" y="3733800"/>
            <a:ext cx="1143000" cy="190500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Line 62"/>
          <p:cNvSpPr>
            <a:spLocks noChangeShapeType="1"/>
          </p:cNvSpPr>
          <p:nvPr/>
        </p:nvSpPr>
        <p:spPr bwMode="auto">
          <a:xfrm flipV="1">
            <a:off x="2971800" y="6858000"/>
            <a:ext cx="2133600" cy="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Oval 43"/>
          <p:cNvSpPr>
            <a:spLocks noChangeArrowheads="1"/>
          </p:cNvSpPr>
          <p:nvPr/>
        </p:nvSpPr>
        <p:spPr bwMode="auto">
          <a:xfrm flipH="1">
            <a:off x="5029200" y="6781800"/>
            <a:ext cx="182563" cy="182563"/>
          </a:xfrm>
          <a:prstGeom prst="ellipse">
            <a:avLst/>
          </a:prstGeom>
          <a:solidFill>
            <a:srgbClr val="0000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Oval 44"/>
          <p:cNvSpPr>
            <a:spLocks noChangeArrowheads="1"/>
          </p:cNvSpPr>
          <p:nvPr/>
        </p:nvSpPr>
        <p:spPr bwMode="auto">
          <a:xfrm>
            <a:off x="3429000" y="5486400"/>
            <a:ext cx="182563" cy="182563"/>
          </a:xfrm>
          <a:prstGeom prst="ellipse">
            <a:avLst/>
          </a:prstGeom>
          <a:solidFill>
            <a:srgbClr val="0000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Oval 45"/>
          <p:cNvSpPr>
            <a:spLocks noChangeArrowheads="1"/>
          </p:cNvSpPr>
          <p:nvPr/>
        </p:nvSpPr>
        <p:spPr bwMode="auto">
          <a:xfrm>
            <a:off x="4419600" y="5486400"/>
            <a:ext cx="182563" cy="182563"/>
          </a:xfrm>
          <a:prstGeom prst="ellipse">
            <a:avLst/>
          </a:prstGeom>
          <a:solidFill>
            <a:srgbClr val="0000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Line 62"/>
          <p:cNvSpPr>
            <a:spLocks noChangeShapeType="1"/>
          </p:cNvSpPr>
          <p:nvPr/>
        </p:nvSpPr>
        <p:spPr bwMode="auto">
          <a:xfrm flipV="1">
            <a:off x="3581400" y="5562600"/>
            <a:ext cx="914400" cy="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902" name="Line 62"/>
          <p:cNvSpPr>
            <a:spLocks noChangeShapeType="1"/>
          </p:cNvSpPr>
          <p:nvPr/>
        </p:nvSpPr>
        <p:spPr bwMode="auto">
          <a:xfrm flipH="1">
            <a:off x="3048000" y="3124200"/>
            <a:ext cx="1524000" cy="365760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37" name="Straight Arrow Connector 36"/>
          <p:cNvCxnSpPr>
            <a:cxnSpLocks noChangeShapeType="1"/>
          </p:cNvCxnSpPr>
          <p:nvPr/>
        </p:nvCxnSpPr>
        <p:spPr bwMode="auto">
          <a:xfrm rot="5400000">
            <a:off x="2248694" y="6057106"/>
            <a:ext cx="3581400" cy="1588"/>
          </a:xfrm>
          <a:prstGeom prst="straightConnector1">
            <a:avLst/>
          </a:prstGeom>
          <a:noFill/>
          <a:ln w="38100" algn="ctr">
            <a:solidFill>
              <a:srgbClr val="008000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148" name="Ink 6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011488" y="7323138"/>
              <a:ext cx="1587" cy="1587"/>
            </p14:xfrm>
          </p:contentPart>
        </mc:Choice>
        <mc:Fallback xmlns="">
          <p:pic>
            <p:nvPicPr>
              <p:cNvPr id="6148" name="Ink 6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970226" y="7281876"/>
                <a:ext cx="84111" cy="8411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6149" name="Ink 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417763" y="5143500"/>
              <a:ext cx="3167062" cy="2667000"/>
            </p14:xfrm>
          </p:contentPart>
        </mc:Choice>
        <mc:Fallback xmlns="">
          <p:pic>
            <p:nvPicPr>
              <p:cNvPr id="6149" name="Ink 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408404" y="5134141"/>
                <a:ext cx="3185781" cy="2685718"/>
              </a:xfrm>
              <a:prstGeom prst="rect">
                <a:avLst/>
              </a:prstGeom>
            </p:spPr>
          </p:pic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DA30D6-7E10-4119-A239-4A04B783E43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5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5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8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8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2000"/>
                                        <p:tgtEl>
                                          <p:spTgt spid="35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2000"/>
                                        <p:tgtEl>
                                          <p:spTgt spid="35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5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5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9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59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5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5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3000" fill="hold"/>
                                        <p:tgtEl>
                                          <p:spTgt spid="35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3000" fill="hold"/>
                                        <p:tgtEl>
                                          <p:spTgt spid="35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3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3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3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3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53" presetClass="entr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53" presetClass="entr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6" grpId="0"/>
      <p:bldP spid="35853" grpId="0"/>
      <p:bldP spid="35854" grpId="0"/>
      <p:bldP spid="35862" grpId="0"/>
      <p:bldP spid="35863" grpId="0"/>
      <p:bldP spid="35864" grpId="0"/>
      <p:bldP spid="35899" grpId="0" animBg="1"/>
      <p:bldP spid="3590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3590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2"/>
          <p:cNvGraphicFramePr>
            <a:graphicFrameLocks noGrp="1" noChangeAspect="1"/>
          </p:cNvGraphicFramePr>
          <p:nvPr>
            <p:ph sz="half" idx="1"/>
          </p:nvPr>
        </p:nvGraphicFramePr>
        <p:xfrm>
          <a:off x="1447800" y="0"/>
          <a:ext cx="3709988" cy="1268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6" name="Equation" r:id="rId4" imgW="1002960" imgH="342720" progId="Equation.3">
                  <p:embed/>
                </p:oleObj>
              </mc:Choice>
              <mc:Fallback>
                <p:oleObj name="Equation" r:id="rId4" imgW="1002960" imgH="34272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0"/>
                        <a:ext cx="3709988" cy="1268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1447800" y="5181600"/>
            <a:ext cx="18288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 u="sng"/>
              <a:t>Axis of Symmetry</a:t>
            </a:r>
          </a:p>
        </p:txBody>
      </p:sp>
      <p:graphicFrame>
        <p:nvGraphicFramePr>
          <p:cNvPr id="35848" name="Object 8"/>
          <p:cNvGraphicFramePr>
            <a:graphicFrameLocks noChangeAspect="1"/>
          </p:cNvGraphicFramePr>
          <p:nvPr/>
        </p:nvGraphicFramePr>
        <p:xfrm>
          <a:off x="2514600" y="2743200"/>
          <a:ext cx="1076325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7" name="Equation" r:id="rId6" imgW="342720" imgH="203040" progId="Equation.3">
                  <p:embed/>
                </p:oleObj>
              </mc:Choice>
              <mc:Fallback>
                <p:oleObj name="Equation" r:id="rId6" imgW="342720" imgH="2030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2743200"/>
                        <a:ext cx="1076325" cy="596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53" name="Text Box 13"/>
          <p:cNvSpPr txBox="1">
            <a:spLocks noChangeArrowheads="1"/>
          </p:cNvSpPr>
          <p:nvPr/>
        </p:nvSpPr>
        <p:spPr bwMode="auto">
          <a:xfrm>
            <a:off x="4343400" y="2971800"/>
            <a:ext cx="12541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/>
              <a:t>(-1, -2)</a:t>
            </a:r>
          </a:p>
        </p:txBody>
      </p:sp>
      <p:sp>
        <p:nvSpPr>
          <p:cNvPr id="35854" name="Rectangle 14"/>
          <p:cNvSpPr>
            <a:spLocks noChangeArrowheads="1"/>
          </p:cNvSpPr>
          <p:nvPr/>
        </p:nvSpPr>
        <p:spPr bwMode="auto">
          <a:xfrm>
            <a:off x="4191000" y="6172200"/>
            <a:ext cx="12128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 u="sng"/>
              <a:t>Vertex</a:t>
            </a:r>
          </a:p>
        </p:txBody>
      </p:sp>
      <p:sp>
        <p:nvSpPr>
          <p:cNvPr id="7177" name="Text Box 20"/>
          <p:cNvSpPr txBox="1">
            <a:spLocks noChangeArrowheads="1"/>
          </p:cNvSpPr>
          <p:nvPr/>
        </p:nvSpPr>
        <p:spPr bwMode="auto">
          <a:xfrm>
            <a:off x="0" y="304800"/>
            <a:ext cx="1600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US" sz="3600"/>
              <a:t>Graph</a:t>
            </a:r>
          </a:p>
        </p:txBody>
      </p:sp>
      <p:sp>
        <p:nvSpPr>
          <p:cNvPr id="35862" name="Text Box 22"/>
          <p:cNvSpPr txBox="1">
            <a:spLocks noChangeArrowheads="1"/>
          </p:cNvSpPr>
          <p:nvPr/>
        </p:nvSpPr>
        <p:spPr bwMode="auto">
          <a:xfrm>
            <a:off x="2438400" y="3352800"/>
            <a:ext cx="15922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/>
              <a:t>Graph line</a:t>
            </a:r>
          </a:p>
        </p:txBody>
      </p:sp>
      <p:sp>
        <p:nvSpPr>
          <p:cNvPr id="35863" name="Text Box 23"/>
          <p:cNvSpPr txBox="1">
            <a:spLocks noChangeArrowheads="1"/>
          </p:cNvSpPr>
          <p:nvPr/>
        </p:nvSpPr>
        <p:spPr bwMode="auto">
          <a:xfrm>
            <a:off x="4191000" y="3352800"/>
            <a:ext cx="19462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/>
              <a:t>Graph vertex</a:t>
            </a:r>
          </a:p>
        </p:txBody>
      </p:sp>
      <p:sp>
        <p:nvSpPr>
          <p:cNvPr id="35864" name="Rectangle 24"/>
          <p:cNvSpPr>
            <a:spLocks noChangeArrowheads="1"/>
          </p:cNvSpPr>
          <p:nvPr/>
        </p:nvSpPr>
        <p:spPr bwMode="auto">
          <a:xfrm>
            <a:off x="0" y="2133600"/>
            <a:ext cx="2133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sz="2800" u="sng"/>
              <a:t>x-intercepts</a:t>
            </a:r>
          </a:p>
        </p:txBody>
      </p:sp>
      <p:graphicFrame>
        <p:nvGraphicFramePr>
          <p:cNvPr id="35901" name="Group 61"/>
          <p:cNvGraphicFramePr>
            <a:graphicFrameLocks noGrp="1"/>
          </p:cNvGraphicFramePr>
          <p:nvPr/>
        </p:nvGraphicFramePr>
        <p:xfrm>
          <a:off x="381000" y="2743200"/>
          <a:ext cx="1143000" cy="1570038"/>
        </p:xfrm>
        <a:graphic>
          <a:graphicData uri="http://schemas.openxmlformats.org/drawingml/2006/table">
            <a:tbl>
              <a:tblPr/>
              <a:tblGrid>
                <a:gridCol w="571500"/>
                <a:gridCol w="571500"/>
              </a:tblGrid>
              <a:tr h="5335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x</a:t>
                      </a: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2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2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-3</a:t>
                      </a: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5899" name="Line 59"/>
          <p:cNvSpPr>
            <a:spLocks noChangeShapeType="1"/>
          </p:cNvSpPr>
          <p:nvPr/>
        </p:nvSpPr>
        <p:spPr bwMode="auto">
          <a:xfrm flipH="1">
            <a:off x="2590800" y="3810000"/>
            <a:ext cx="228600" cy="10668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900" name="Line 60"/>
          <p:cNvSpPr>
            <a:spLocks noChangeShapeType="1"/>
          </p:cNvSpPr>
          <p:nvPr/>
        </p:nvSpPr>
        <p:spPr bwMode="auto">
          <a:xfrm flipH="1">
            <a:off x="3733800" y="3886200"/>
            <a:ext cx="533400" cy="9906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7197" name="Picture 6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53000"/>
            <a:ext cx="5791200" cy="391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7" name="Straight Arrow Connector 36"/>
          <p:cNvCxnSpPr>
            <a:cxnSpLocks noChangeShapeType="1"/>
          </p:cNvCxnSpPr>
          <p:nvPr/>
        </p:nvCxnSpPr>
        <p:spPr bwMode="auto">
          <a:xfrm rot="5400000">
            <a:off x="800894" y="6971506"/>
            <a:ext cx="3581400" cy="1588"/>
          </a:xfrm>
          <a:prstGeom prst="straightConnector1">
            <a:avLst/>
          </a:prstGeom>
          <a:noFill/>
          <a:ln w="38100" algn="ctr">
            <a:solidFill>
              <a:srgbClr val="008000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" name="Donut 39"/>
          <p:cNvSpPr/>
          <p:nvPr/>
        </p:nvSpPr>
        <p:spPr bwMode="auto">
          <a:xfrm>
            <a:off x="2514600" y="7543800"/>
            <a:ext cx="152400" cy="304800"/>
          </a:xfrm>
          <a:prstGeom prst="donut">
            <a:avLst/>
          </a:prstGeom>
          <a:solidFill>
            <a:srgbClr val="CC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1" name="Oval 40"/>
          <p:cNvSpPr>
            <a:spLocks noChangeArrowheads="1"/>
          </p:cNvSpPr>
          <p:nvPr/>
        </p:nvSpPr>
        <p:spPr bwMode="auto">
          <a:xfrm>
            <a:off x="3051968" y="7168183"/>
            <a:ext cx="182563" cy="182563"/>
          </a:xfrm>
          <a:prstGeom prst="ellipse">
            <a:avLst/>
          </a:prstGeom>
          <a:solidFill>
            <a:srgbClr val="0000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Line 62"/>
          <p:cNvSpPr>
            <a:spLocks noChangeShapeType="1"/>
          </p:cNvSpPr>
          <p:nvPr/>
        </p:nvSpPr>
        <p:spPr bwMode="auto">
          <a:xfrm>
            <a:off x="1143000" y="4191000"/>
            <a:ext cx="1143000" cy="304800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Oval 43"/>
          <p:cNvSpPr>
            <a:spLocks noChangeArrowheads="1"/>
          </p:cNvSpPr>
          <p:nvPr/>
        </p:nvSpPr>
        <p:spPr bwMode="auto">
          <a:xfrm flipH="1">
            <a:off x="1981200" y="7239000"/>
            <a:ext cx="182563" cy="182563"/>
          </a:xfrm>
          <a:prstGeom prst="ellipse">
            <a:avLst/>
          </a:prstGeom>
          <a:solidFill>
            <a:srgbClr val="0000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902" name="Line 62"/>
          <p:cNvSpPr>
            <a:spLocks noChangeShapeType="1"/>
          </p:cNvSpPr>
          <p:nvPr/>
        </p:nvSpPr>
        <p:spPr bwMode="auto">
          <a:xfrm>
            <a:off x="1295400" y="3505199"/>
            <a:ext cx="1847849" cy="3662983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Rectangle 14"/>
          <p:cNvSpPr>
            <a:spLocks noChangeArrowheads="1"/>
          </p:cNvSpPr>
          <p:nvPr/>
        </p:nvSpPr>
        <p:spPr bwMode="auto">
          <a:xfrm>
            <a:off x="4343400" y="2514600"/>
            <a:ext cx="12128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 u="sng"/>
              <a:t>Vertex</a:t>
            </a:r>
          </a:p>
        </p:txBody>
      </p: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1981200" y="1905000"/>
            <a:ext cx="18288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 u="sng"/>
              <a:t>Axis of Symmetry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7172" name="Ink 6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011488" y="7323138"/>
              <a:ext cx="1587" cy="1587"/>
            </p14:xfrm>
          </p:contentPart>
        </mc:Choice>
        <mc:Fallback xmlns="">
          <p:pic>
            <p:nvPicPr>
              <p:cNvPr id="7172" name="Ink 6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970226" y="7281876"/>
                <a:ext cx="84111" cy="8411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7173" name="Ink 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257300" y="5468938"/>
              <a:ext cx="2476500" cy="2227262"/>
            </p14:xfrm>
          </p:contentPart>
        </mc:Choice>
        <mc:Fallback>
          <p:pic>
            <p:nvPicPr>
              <p:cNvPr id="7173" name="Ink 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247940" y="5459578"/>
                <a:ext cx="2495220" cy="2245982"/>
              </a:xfrm>
              <a:prstGeom prst="rect">
                <a:avLst/>
              </a:prstGeom>
            </p:spPr>
          </p:pic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DA30D6-7E10-4119-A239-4A04B783E43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5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35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35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35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35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8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8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5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2000"/>
                                        <p:tgtEl>
                                          <p:spTgt spid="35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2000"/>
                                        <p:tgtEl>
                                          <p:spTgt spid="35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000" fill="hold"/>
                                        <p:tgtEl>
                                          <p:spTgt spid="35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35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59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59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5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53" grpId="0"/>
      <p:bldP spid="35854" grpId="0"/>
      <p:bldP spid="35862" grpId="0"/>
      <p:bldP spid="35863" grpId="0"/>
      <p:bldP spid="35864" grpId="0"/>
      <p:bldP spid="35899" grpId="0" animBg="1"/>
      <p:bldP spid="35900" grpId="0" animBg="1"/>
      <p:bldP spid="41" grpId="0" animBg="1"/>
      <p:bldP spid="42" grpId="0" animBg="1"/>
      <p:bldP spid="44" grpId="0" animBg="1"/>
      <p:bldP spid="35902" grpId="0" animBg="1"/>
      <p:bldP spid="26" grpId="0"/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" y="0"/>
            <a:ext cx="6515100" cy="1524000"/>
          </a:xfrm>
        </p:spPr>
        <p:txBody>
          <a:bodyPr/>
          <a:lstStyle/>
          <a:p>
            <a:pPr algn="l" eaLnBrk="1" hangingPunct="1"/>
            <a:r>
              <a:rPr lang="en-US" smtClean="0"/>
              <a:t>Absolute Value Function</a:t>
            </a:r>
          </a:p>
        </p:txBody>
      </p:sp>
      <p:sp>
        <p:nvSpPr>
          <p:cNvPr id="9220" name="Rectangle 6"/>
          <p:cNvSpPr>
            <a:spLocks noChangeArrowheads="1"/>
          </p:cNvSpPr>
          <p:nvPr/>
        </p:nvSpPr>
        <p:spPr bwMode="auto">
          <a:xfrm>
            <a:off x="-68263" y="4008438"/>
            <a:ext cx="1725613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7231" name="Group 63"/>
          <p:cNvGraphicFramePr>
            <a:graphicFrameLocks noGrp="1"/>
          </p:cNvGraphicFramePr>
          <p:nvPr/>
        </p:nvGraphicFramePr>
        <p:xfrm>
          <a:off x="0" y="1295400"/>
          <a:ext cx="6858000" cy="3063875"/>
        </p:xfrm>
        <a:graphic>
          <a:graphicData uri="http://schemas.openxmlformats.org/drawingml/2006/table">
            <a:tbl>
              <a:tblPr/>
              <a:tblGrid>
                <a:gridCol w="1447800"/>
                <a:gridCol w="5410200"/>
              </a:tblGrid>
              <a:tr h="304863"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GRAPHING ABSOLUTE VALUE FUNCTIONS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9" marB="45729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590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9" marB="45729"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"/>
                        <a:tabLst/>
                      </a:pPr>
                      <a:r>
                        <a:rPr kumimoji="0" lang="en-US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Is a V-Shape and is symmetric about the y-axis.  So for every (x, y) on the graph, the point (-x, y) is also on the graph.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"/>
                        <a:tabLst/>
                      </a:pPr>
                      <a:r>
                        <a:rPr kumimoji="0" lang="en-US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highest or the lowest point on the graph of an absolute value function is called the </a:t>
                      </a:r>
                      <a:r>
                        <a:rPr kumimoji="0" lang="en-US" sz="25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VERTEX</a:t>
                      </a:r>
                      <a:r>
                        <a:rPr kumimoji="0" lang="en-US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.</a:t>
                      </a:r>
                      <a:endParaRPr kumimoji="0" lang="en-US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9" marB="45729"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218" name="Object 30"/>
          <p:cNvGraphicFramePr>
            <a:graphicFrameLocks noGrp="1" noChangeAspect="1"/>
          </p:cNvGraphicFramePr>
          <p:nvPr>
            <p:ph idx="1"/>
          </p:nvPr>
        </p:nvGraphicFramePr>
        <p:xfrm>
          <a:off x="0" y="2514600"/>
          <a:ext cx="1447800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0" name="Equation" r:id="rId4" imgW="406080" imgH="253800" progId="Equation.3">
                  <p:embed/>
                </p:oleObj>
              </mc:Choice>
              <mc:Fallback>
                <p:oleObj name="Equation" r:id="rId4" imgW="406080" imgH="253800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514600"/>
                        <a:ext cx="1447800" cy="904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231" name="Group 64"/>
          <p:cNvGrpSpPr>
            <a:grpSpLocks/>
          </p:cNvGrpSpPr>
          <p:nvPr/>
        </p:nvGrpSpPr>
        <p:grpSpPr bwMode="auto">
          <a:xfrm>
            <a:off x="1219200" y="4648200"/>
            <a:ext cx="4273550" cy="3886200"/>
            <a:chOff x="768" y="2928"/>
            <a:chExt cx="2692" cy="2448"/>
          </a:xfrm>
        </p:grpSpPr>
        <p:pic>
          <p:nvPicPr>
            <p:cNvPr id="9233" name="Picture 51" descr="graph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8" y="2928"/>
              <a:ext cx="2692" cy="244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4" name="AutoShape 52"/>
            <p:cNvSpPr>
              <a:spLocks noChangeArrowheads="1"/>
            </p:cNvSpPr>
            <p:nvPr/>
          </p:nvSpPr>
          <p:spPr bwMode="auto">
            <a:xfrm>
              <a:off x="2064" y="4080"/>
              <a:ext cx="96" cy="1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1 h 21600"/>
                <a:gd name="T8" fmla="*/ 0 w 21600"/>
                <a:gd name="T9" fmla="*/ 1 h 21600"/>
                <a:gd name="T10" fmla="*/ 0 w 21600"/>
                <a:gd name="T11" fmla="*/ 1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0 w 21600"/>
                <a:gd name="T25" fmla="*/ 3150 h 21600"/>
                <a:gd name="T26" fmla="*/ 18450 w 21600"/>
                <a:gd name="T27" fmla="*/ 1845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232" name="AutoShape 65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6019800" y="8382000"/>
            <a:ext cx="838200" cy="381000"/>
          </a:xfrm>
          <a:prstGeom prst="curvedUpArrow">
            <a:avLst>
              <a:gd name="adj1" fmla="val 44000"/>
              <a:gd name="adj2" fmla="val 88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B7B4A7-4EED-4BAD-926A-B6FDD17A093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936</TotalTime>
  <Words>398</Words>
  <Application>Microsoft Office PowerPoint</Application>
  <PresentationFormat>On-screen Show (4:3)</PresentationFormat>
  <Paragraphs>103</Paragraphs>
  <Slides>9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Default Design</vt:lpstr>
      <vt:lpstr>Equation</vt:lpstr>
      <vt:lpstr>Chapter 5 Section 1</vt:lpstr>
      <vt:lpstr>PowerPoint Presentation</vt:lpstr>
      <vt:lpstr>y=ax2+bx+c</vt:lpstr>
      <vt:lpstr>PowerPoint Presentation</vt:lpstr>
      <vt:lpstr>Other Forms of a Quadratic Function</vt:lpstr>
      <vt:lpstr>PowerPoint Presentation</vt:lpstr>
      <vt:lpstr>PowerPoint Presentation</vt:lpstr>
      <vt:lpstr>PowerPoint Presentation</vt:lpstr>
      <vt:lpstr>Absolute Value Function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 Section 1</dc:title>
  <dc:creator>Sheila Raja</dc:creator>
  <cp:lastModifiedBy>Raja, Sheila</cp:lastModifiedBy>
  <cp:revision>62</cp:revision>
  <dcterms:created xsi:type="dcterms:W3CDTF">2010-11-10T01:44:57Z</dcterms:created>
  <dcterms:modified xsi:type="dcterms:W3CDTF">2011-11-23T19:39:47Z</dcterms:modified>
</cp:coreProperties>
</file>